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258" r:id="rId2"/>
    <p:sldId id="436" r:id="rId3"/>
    <p:sldId id="468" r:id="rId4"/>
    <p:sldId id="469" r:id="rId5"/>
    <p:sldId id="476" r:id="rId6"/>
    <p:sldId id="471" r:id="rId7"/>
    <p:sldId id="478" r:id="rId8"/>
    <p:sldId id="486" r:id="rId9"/>
    <p:sldId id="487" r:id="rId10"/>
    <p:sldId id="473" r:id="rId11"/>
    <p:sldId id="488" r:id="rId12"/>
    <p:sldId id="477" r:id="rId13"/>
    <p:sldId id="474" r:id="rId14"/>
    <p:sldId id="475" r:id="rId15"/>
    <p:sldId id="425" r:id="rId16"/>
    <p:sldId id="423" r:id="rId17"/>
    <p:sldId id="480" r:id="rId18"/>
    <p:sldId id="257" r:id="rId19"/>
    <p:sldId id="455" r:id="rId20"/>
    <p:sldId id="392" r:id="rId21"/>
    <p:sldId id="421" r:id="rId22"/>
    <p:sldId id="465" r:id="rId23"/>
    <p:sldId id="466" r:id="rId24"/>
    <p:sldId id="489" r:id="rId25"/>
    <p:sldId id="481" r:id="rId26"/>
    <p:sldId id="493" r:id="rId27"/>
    <p:sldId id="400" r:id="rId28"/>
    <p:sldId id="490" r:id="rId29"/>
    <p:sldId id="420" r:id="rId30"/>
    <p:sldId id="483" r:id="rId31"/>
    <p:sldId id="433" r:id="rId32"/>
    <p:sldId id="445" r:id="rId33"/>
    <p:sldId id="370" r:id="rId34"/>
    <p:sldId id="492" r:id="rId35"/>
    <p:sldId id="485" r:id="rId36"/>
    <p:sldId id="372" r:id="rId37"/>
    <p:sldId id="346" r:id="rId38"/>
    <p:sldId id="373" r:id="rId39"/>
    <p:sldId id="495" r:id="rId40"/>
    <p:sldId id="494" r:id="rId41"/>
    <p:sldId id="496" r:id="rId42"/>
    <p:sldId id="497" r:id="rId43"/>
    <p:sldId id="498" r:id="rId44"/>
    <p:sldId id="459" r:id="rId45"/>
    <p:sldId id="499" r:id="rId46"/>
    <p:sldId id="460" r:id="rId47"/>
    <p:sldId id="501" r:id="rId48"/>
    <p:sldId id="406" r:id="rId49"/>
    <p:sldId id="502" r:id="rId50"/>
    <p:sldId id="443" r:id="rId51"/>
    <p:sldId id="452" r:id="rId52"/>
    <p:sldId id="446" r:id="rId53"/>
    <p:sldId id="503" r:id="rId54"/>
    <p:sldId id="440" r:id="rId55"/>
    <p:sldId id="442" r:id="rId56"/>
    <p:sldId id="504" r:id="rId57"/>
    <p:sldId id="408" r:id="rId58"/>
    <p:sldId id="505" r:id="rId59"/>
    <p:sldId id="510" r:id="rId60"/>
    <p:sldId id="506" r:id="rId61"/>
    <p:sldId id="409" r:id="rId62"/>
    <p:sldId id="507" r:id="rId63"/>
    <p:sldId id="410" r:id="rId64"/>
    <p:sldId id="508" r:id="rId65"/>
    <p:sldId id="413" r:id="rId66"/>
    <p:sldId id="511" r:id="rId67"/>
    <p:sldId id="414" r:id="rId68"/>
    <p:sldId id="512" r:id="rId69"/>
    <p:sldId id="419" r:id="rId70"/>
    <p:sldId id="513" r:id="rId71"/>
    <p:sldId id="514" r:id="rId72"/>
    <p:sldId id="515" r:id="rId73"/>
    <p:sldId id="517" r:id="rId74"/>
    <p:sldId id="519" r:id="rId75"/>
    <p:sldId id="518" r:id="rId76"/>
    <p:sldId id="524" r:id="rId77"/>
    <p:sldId id="520" r:id="rId78"/>
    <p:sldId id="521" r:id="rId79"/>
    <p:sldId id="525" r:id="rId80"/>
    <p:sldId id="527" r:id="rId81"/>
    <p:sldId id="528" r:id="rId82"/>
    <p:sldId id="529" r:id="rId83"/>
    <p:sldId id="526" r:id="rId84"/>
    <p:sldId id="530" r:id="rId85"/>
    <p:sldId id="531" r:id="rId86"/>
    <p:sldId id="532" r:id="rId87"/>
    <p:sldId id="533" r:id="rId88"/>
    <p:sldId id="546" r:id="rId89"/>
    <p:sldId id="541" r:id="rId90"/>
    <p:sldId id="538" r:id="rId91"/>
    <p:sldId id="539" r:id="rId92"/>
    <p:sldId id="540" r:id="rId93"/>
    <p:sldId id="542" r:id="rId94"/>
    <p:sldId id="543" r:id="rId95"/>
    <p:sldId id="544" r:id="rId96"/>
    <p:sldId id="545" r:id="rId97"/>
    <p:sldId id="547" r:id="rId98"/>
    <p:sldId id="435" r:id="rId99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69C6EE-2737-D841-B27D-6A956FA8F304}">
          <p14:sldIdLst>
            <p14:sldId id="258"/>
            <p14:sldId id="436"/>
            <p14:sldId id="468"/>
            <p14:sldId id="469"/>
            <p14:sldId id="476"/>
            <p14:sldId id="471"/>
            <p14:sldId id="478"/>
            <p14:sldId id="486"/>
            <p14:sldId id="487"/>
            <p14:sldId id="473"/>
            <p14:sldId id="488"/>
            <p14:sldId id="477"/>
            <p14:sldId id="474"/>
            <p14:sldId id="475"/>
            <p14:sldId id="425"/>
            <p14:sldId id="423"/>
            <p14:sldId id="480"/>
            <p14:sldId id="257"/>
            <p14:sldId id="455"/>
            <p14:sldId id="392"/>
            <p14:sldId id="421"/>
            <p14:sldId id="465"/>
            <p14:sldId id="466"/>
            <p14:sldId id="489"/>
            <p14:sldId id="481"/>
            <p14:sldId id="493"/>
            <p14:sldId id="400"/>
            <p14:sldId id="490"/>
            <p14:sldId id="420"/>
            <p14:sldId id="483"/>
            <p14:sldId id="433"/>
            <p14:sldId id="445"/>
            <p14:sldId id="370"/>
            <p14:sldId id="492"/>
            <p14:sldId id="485"/>
            <p14:sldId id="372"/>
            <p14:sldId id="346"/>
            <p14:sldId id="373"/>
            <p14:sldId id="495"/>
            <p14:sldId id="494"/>
            <p14:sldId id="496"/>
            <p14:sldId id="497"/>
            <p14:sldId id="498"/>
            <p14:sldId id="459"/>
            <p14:sldId id="499"/>
            <p14:sldId id="460"/>
            <p14:sldId id="501"/>
            <p14:sldId id="406"/>
            <p14:sldId id="502"/>
            <p14:sldId id="443"/>
            <p14:sldId id="452"/>
            <p14:sldId id="446"/>
            <p14:sldId id="503"/>
            <p14:sldId id="440"/>
            <p14:sldId id="442"/>
            <p14:sldId id="504"/>
            <p14:sldId id="408"/>
            <p14:sldId id="505"/>
            <p14:sldId id="510"/>
            <p14:sldId id="506"/>
            <p14:sldId id="409"/>
            <p14:sldId id="507"/>
            <p14:sldId id="410"/>
            <p14:sldId id="508"/>
            <p14:sldId id="413"/>
            <p14:sldId id="511"/>
            <p14:sldId id="414"/>
            <p14:sldId id="512"/>
            <p14:sldId id="419"/>
            <p14:sldId id="513"/>
            <p14:sldId id="514"/>
            <p14:sldId id="515"/>
            <p14:sldId id="517"/>
            <p14:sldId id="519"/>
            <p14:sldId id="518"/>
            <p14:sldId id="524"/>
            <p14:sldId id="520"/>
            <p14:sldId id="521"/>
            <p14:sldId id="525"/>
            <p14:sldId id="527"/>
            <p14:sldId id="528"/>
            <p14:sldId id="529"/>
            <p14:sldId id="526"/>
            <p14:sldId id="530"/>
            <p14:sldId id="531"/>
            <p14:sldId id="532"/>
            <p14:sldId id="533"/>
            <p14:sldId id="546"/>
            <p14:sldId id="541"/>
            <p14:sldId id="538"/>
            <p14:sldId id="539"/>
            <p14:sldId id="540"/>
            <p14:sldId id="542"/>
            <p14:sldId id="543"/>
            <p14:sldId id="544"/>
            <p14:sldId id="545"/>
            <p14:sldId id="547"/>
            <p14:sldId id="4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393BAA"/>
    <a:srgbClr val="3F40B8"/>
    <a:srgbClr val="2C798F"/>
    <a:srgbClr val="1F0EFF"/>
    <a:srgbClr val="4B48D6"/>
    <a:srgbClr val="4440BA"/>
    <a:srgbClr val="5009DF"/>
    <a:srgbClr val="6407DF"/>
    <a:srgbClr val="6D0AEA"/>
    <a:srgbClr val="831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890" autoAdjust="0"/>
    <p:restoredTop sz="99664" autoAdjust="0"/>
  </p:normalViewPr>
  <p:slideViewPr>
    <p:cSldViewPr snapToGrid="0" snapToObjects="1">
      <p:cViewPr>
        <p:scale>
          <a:sx n="116" d="100"/>
          <a:sy n="116" d="100"/>
        </p:scale>
        <p:origin x="-141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handoutMaster" Target="handoutMasters/handoutMaster1.xml"/><Relationship Id="rId102" Type="http://schemas.openxmlformats.org/officeDocument/2006/relationships/printerSettings" Target="printerSettings/printerSettings1.bin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54.emf"/><Relationship Id="rId8" Type="http://schemas.openxmlformats.org/officeDocument/2006/relationships/image" Target="../media/image55.emf"/><Relationship Id="rId9" Type="http://schemas.openxmlformats.org/officeDocument/2006/relationships/image" Target="../media/image56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78634-214B-9E4E-9329-E32F1A6AF571}" type="datetimeFigureOut">
              <a:rPr lang="en-US" smtClean="0"/>
              <a:t>15-11-16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E0952-8E6D-C240-BD04-5A1732F54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908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0CDDB-A621-464B-8F8F-849804DBAAE1}" type="datetimeFigureOut">
              <a:rPr lang="en-US" smtClean="0"/>
              <a:t>15-11-16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02B12-2471-DF42-9043-8C84D4008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441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常见原因和修复方法，构建内存用量模型并估算应用的内存用量，内存溢出错误的诊断方法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9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8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4862-5EF7-A545-9140-BCD414BD2FEF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1319-03E0-2046-B7A3-E281BE06A24F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7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01A-F11E-7E4C-B765-A539ACC7B28B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6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229600" cy="846667"/>
          </a:xfrm>
        </p:spPr>
        <p:txBody>
          <a:bodyPr>
            <a:noAutofit/>
          </a:bodyPr>
          <a:lstStyle>
            <a:lvl1pPr algn="l">
              <a:defRPr sz="3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ea typeface="黑体"/>
                <a:cs typeface="Arial"/>
              </a:defRPr>
            </a:lvl1pPr>
            <a:lvl2pPr marL="742950" indent="-285750">
              <a:buFont typeface="Wingdings" charset="2"/>
              <a:buChar char="§"/>
              <a:defRPr sz="2000">
                <a:latin typeface="Arial"/>
                <a:ea typeface="黑体"/>
                <a:cs typeface="Arial"/>
              </a:defRPr>
            </a:lvl2pPr>
            <a:lvl3pPr>
              <a:defRPr sz="1800">
                <a:latin typeface="Arial"/>
                <a:ea typeface="黑体"/>
                <a:cs typeface="Arial"/>
              </a:defRPr>
            </a:lvl3pPr>
            <a:lvl4pPr>
              <a:defRPr>
                <a:latin typeface="Arial"/>
                <a:ea typeface="黑体"/>
                <a:cs typeface="Arial"/>
              </a:defRPr>
            </a:lvl4pPr>
            <a:lvl5pPr>
              <a:defRPr>
                <a:latin typeface="Arial"/>
                <a:ea typeface="黑体"/>
                <a:cs typeface="Arial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8F57-4587-C84D-A042-BF8E71F1AABA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Line 6"/>
          <p:cNvSpPr>
            <a:spLocks noChangeShapeType="1"/>
          </p:cNvSpPr>
          <p:nvPr userDrawn="1"/>
        </p:nvSpPr>
        <p:spPr bwMode="auto">
          <a:xfrm flipV="1">
            <a:off x="457200" y="1259417"/>
            <a:ext cx="7054850" cy="22225"/>
          </a:xfrm>
          <a:prstGeom prst="line">
            <a:avLst/>
          </a:prstGeom>
          <a:noFill/>
          <a:ln w="28575">
            <a:solidFill>
              <a:srgbClr val="3F40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BDD2-C035-444C-889F-DD66F19B6770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7006-55AB-CE4A-B1A9-B0BAE191CCA3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52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571D-4AC5-F448-A362-46089558D0FD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B643-F097-CF4B-9557-0C550D829A4C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3DDA-CE21-C04B-9C02-6B8E7529D80E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1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21977-F2F2-8E46-91EC-B6ED4C894552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2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89A3-0A26-A54A-BF60-8E2E06EE44CB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53332-FA73-2E44-A458-ECEA9DDAAB77}" type="datetime1">
              <a:rPr lang="zh-CN" altLang="en-US" smtClean="0"/>
              <a:t>15-11-16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0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emf"/><Relationship Id="rId20" Type="http://schemas.openxmlformats.org/officeDocument/2006/relationships/oleObject" Target="../embeddings/oleObject9.bin"/><Relationship Id="rId21" Type="http://schemas.openxmlformats.org/officeDocument/2006/relationships/image" Target="../media/image56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51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52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53.emf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54.emf"/><Relationship Id="rId18" Type="http://schemas.openxmlformats.org/officeDocument/2006/relationships/oleObject" Target="../embeddings/oleObject8.bin"/><Relationship Id="rId19" Type="http://schemas.openxmlformats.org/officeDocument/2006/relationships/image" Target="../media/image5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7.emf"/><Relationship Id="rId4" Type="http://schemas.openxmlformats.org/officeDocument/2006/relationships/oleObject" Target="../embeddings/oleObject1.bin"/><Relationship Id="rId5" Type="http://schemas.openxmlformats.org/officeDocument/2006/relationships/image" Target="../media/image48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9.emf"/><Relationship Id="rId8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18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13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14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15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16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17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emf"/><Relationship Id="rId4" Type="http://schemas.openxmlformats.org/officeDocument/2006/relationships/oleObject" Target="../embeddings/oleObject10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12.bin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27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22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23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24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25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26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9.emf"/><Relationship Id="rId4" Type="http://schemas.openxmlformats.org/officeDocument/2006/relationships/oleObject" Target="../embeddings/oleObject19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21.bin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36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31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32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33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34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35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9.emf"/><Relationship Id="rId4" Type="http://schemas.openxmlformats.org/officeDocument/2006/relationships/oleObject" Target="../embeddings/oleObject28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29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30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6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Relationship Id="rId3" Type="http://schemas.openxmlformats.org/officeDocument/2006/relationships/image" Target="../media/image57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Relationship Id="rId3" Type="http://schemas.openxmlformats.org/officeDocument/2006/relationships/image" Target="../media/image57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3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7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8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9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0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1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2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3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1331530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2600" dirty="0" smtClean="0">
                <a:latin typeface="Arial"/>
                <a:ea typeface="黑体"/>
                <a:cs typeface="Arial"/>
              </a:rPr>
              <a:t>Understanding and Diagnosing Out of Memory Errors in Distributed Data-Parallel Applications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3404" y="577357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Arial"/>
                <a:ea typeface="黑体"/>
                <a:cs typeface="Arial"/>
              </a:rPr>
              <a:t>2015-11-05</a:t>
            </a:r>
            <a:endParaRPr lang="zh-CN" altLang="en-US" b="1" dirty="0">
              <a:latin typeface="Arial"/>
              <a:ea typeface="黑体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50991" y="4034954"/>
            <a:ext cx="80142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Corbel"/>
                <a:cs typeface="Corbel"/>
              </a:rPr>
              <a:t>Lijie Xu</a:t>
            </a:r>
          </a:p>
          <a:p>
            <a:pPr algn="ctr"/>
            <a:endParaRPr lang="en-US" sz="2000" dirty="0" smtClean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Institute </a:t>
            </a:r>
            <a:r>
              <a:rPr lang="en-US" sz="2000" b="1" dirty="0">
                <a:latin typeface="Corbel"/>
                <a:cs typeface="Corbel"/>
              </a:rPr>
              <a:t>of </a:t>
            </a:r>
            <a:r>
              <a:rPr lang="en-US" sz="2000" b="1" dirty="0" smtClean="0">
                <a:latin typeface="Corbel"/>
                <a:cs typeface="Corbel"/>
              </a:rPr>
              <a:t>Software</a:t>
            </a:r>
            <a:endParaRPr lang="en-US" sz="2000" b="1" dirty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Chinese </a:t>
            </a:r>
            <a:r>
              <a:rPr lang="en-US" sz="2000" b="1" dirty="0">
                <a:latin typeface="Corbel"/>
                <a:cs typeface="Corbel"/>
              </a:rPr>
              <a:t>Academy </a:t>
            </a:r>
            <a:r>
              <a:rPr lang="en-US" sz="2000" b="1" dirty="0" smtClean="0">
                <a:latin typeface="Corbel"/>
                <a:cs typeface="Corbel"/>
              </a:rPr>
              <a:t>of Sciences</a:t>
            </a:r>
            <a:endParaRPr lang="en-US" sz="2000" b="1" dirty="0">
              <a:latin typeface="Corbel"/>
              <a:cs typeface="Corbe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4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Physical memory layer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10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Each task runs as a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8"/>
            <a:ext cx="6399106" cy="40590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91020" y="1667643"/>
            <a:ext cx="1768571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process/thread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95980" y="4553850"/>
            <a:ext cx="2182353" cy="42706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691020" y="4361038"/>
            <a:ext cx="2288875" cy="52124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923430" y="4980912"/>
            <a:ext cx="283583" cy="5054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463345" y="4882279"/>
            <a:ext cx="258924" cy="59871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395752" y="5229394"/>
            <a:ext cx="888922" cy="112695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Memory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88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8"/>
            <a:ext cx="6399106" cy="4059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284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12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23116" y="4914451"/>
            <a:ext cx="2930084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50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8882" y="3239912"/>
            <a:ext cx="4948106" cy="1708160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393BA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altLang="zh-CN" sz="1050" b="1" dirty="0" smtClean="0">
                <a:solidFill>
                  <a:srgbClr val="393BAA"/>
                </a:solidFill>
                <a:latin typeface="Courier"/>
                <a:cs typeface="Courier"/>
              </a:rPr>
              <a:t>FATAL </a:t>
            </a:r>
            <a:r>
              <a:rPr lang="en-US" altLang="zh-CN" sz="1050" b="1" dirty="0" err="1">
                <a:solidFill>
                  <a:srgbClr val="393BAA"/>
                </a:solidFill>
                <a:latin typeface="Courier"/>
                <a:cs typeface="Courier"/>
              </a:rPr>
              <a:t>org.apache.hadoop.mapred.Child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Error running child : </a:t>
            </a:r>
            <a:endParaRPr lang="en-US" altLang="zh-CN" sz="1050" b="1" dirty="0" smtClean="0">
              <a:solidFill>
                <a:srgbClr val="393BAA"/>
              </a:solidFill>
              <a:latin typeface="Courier"/>
              <a:cs typeface="Courier"/>
            </a:endParaRPr>
          </a:p>
          <a:p>
            <a:r>
              <a:rPr lang="en-US" altLang="zh-CN" sz="1050" b="1" dirty="0" err="1" smtClean="0">
                <a:solidFill>
                  <a:srgbClr val="393BAA"/>
                </a:solidFill>
                <a:latin typeface="Courier"/>
                <a:cs typeface="Courier"/>
              </a:rPr>
              <a:t>java.lang.OutOfMemoryError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Java heap space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java.util.Arrays.copyOf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(Arrays.java:2882)</a:t>
            </a:r>
          </a:p>
          <a:p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.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..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cloud9.ComputeCooccurrenceMatrixStripes$MyReducer.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(ComputeCooccurrenceMatrixStripes.java:136)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org.apache.hadoop.mapred.Child.main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(Child.java:404</a:t>
            </a:r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)</a:t>
            </a:r>
          </a:p>
          <a:p>
            <a:endParaRPr lang="zh-CN" altLang="en-US" sz="1050" dirty="0">
              <a:solidFill>
                <a:srgbClr val="393BAA"/>
              </a:solidFill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68728" y="4948072"/>
            <a:ext cx="681934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696265" y="4948072"/>
            <a:ext cx="209652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152935" y="1653968"/>
            <a:ext cx="1793705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=&gt; OOM errors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xplosion 1 5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8" name="Explosion 1 7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62507" y="3255300"/>
            <a:ext cx="1780856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OOM stack trace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718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6" grpId="0" animBg="1"/>
      <p:bldP spid="8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15" name="Explosion 1 14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6" name="Explosion 1 15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14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Re-execute the failed task cannot help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39045" y="5047008"/>
            <a:ext cx="1259630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occurs again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75409" y="1655314"/>
            <a:ext cx="1577316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 Re-execute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939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problem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6152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Some memory issues in </a:t>
            </a:r>
            <a:r>
              <a:rPr lang="en-US" dirty="0" err="1" smtClean="0">
                <a:solidFill>
                  <a:srgbClr val="393BAA"/>
                </a:solidFill>
              </a:rPr>
              <a:t>StackOverflow.com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393BAA"/>
                </a:solidFill>
              </a:rPr>
              <a:t>Hadoop/Spark mailing list</a:t>
            </a: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 smtClean="0">
                <a:latin typeface="Gill Sans"/>
                <a:cs typeface="Gill Sans"/>
              </a:rPr>
              <a:t>W</a:t>
            </a:r>
            <a:r>
              <a:rPr lang="en-US" sz="2000" i="1" dirty="0" smtClean="0">
                <a:latin typeface="Gill Sans"/>
                <a:cs typeface="Gill Sans"/>
              </a:rPr>
              <a:t>hy </a:t>
            </a:r>
            <a:r>
              <a:rPr lang="en-US" sz="2000" i="1" dirty="0">
                <a:latin typeface="Gill Sans"/>
                <a:cs typeface="Gill Sans"/>
              </a:rPr>
              <a:t>the mapper is </a:t>
            </a:r>
            <a:r>
              <a:rPr lang="en-US" sz="2000" i="1" dirty="0">
                <a:solidFill>
                  <a:srgbClr val="393BAA"/>
                </a:solidFill>
                <a:latin typeface="Gill Sans"/>
                <a:cs typeface="Gill Sans"/>
              </a:rPr>
              <a:t>consuming so much memory</a:t>
            </a:r>
            <a:r>
              <a:rPr lang="en-US" sz="2000" i="1" dirty="0">
                <a:latin typeface="Gill Sans"/>
                <a:cs typeface="Gill Sans"/>
              </a:rPr>
              <a:t>?</a:t>
            </a:r>
            <a:r>
              <a:rPr lang="en-US" sz="2000" i="1" baseline="30000" dirty="0">
                <a:latin typeface="Gill Sans"/>
                <a:cs typeface="Gill Sans"/>
              </a:rPr>
              <a:t>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I got very surprised to see the job failing in the map phase with “Out of memory error”. </a:t>
            </a:r>
            <a:r>
              <a:rPr lang="en-US" altLang="zh-CN" sz="2000" i="1" dirty="0" smtClean="0">
                <a:latin typeface="Gill Sans"/>
                <a:cs typeface="Gill Sans"/>
              </a:rPr>
              <a:t>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What can be the cause of such error</a:t>
            </a:r>
            <a:r>
              <a:rPr lang="en-US" altLang="zh-CN" sz="2000" i="1" dirty="0">
                <a:latin typeface="Gill Sans"/>
                <a:cs typeface="Gill Sans"/>
              </a:rPr>
              <a:t>?</a:t>
            </a:r>
            <a:r>
              <a:rPr lang="en-US" sz="2000" i="1" dirty="0">
                <a:latin typeface="Gill Sans"/>
                <a:cs typeface="Gill Sans"/>
              </a:rPr>
              <a:t> </a:t>
            </a:r>
            <a:endParaRPr lang="en-US" sz="2000" i="1" baseline="30000" dirty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My question is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how to deal with out of memory problem</a:t>
            </a:r>
            <a:r>
              <a:rPr lang="en-US" altLang="zh-CN" sz="2000" i="1" dirty="0">
                <a:latin typeface="Gill Sans"/>
                <a:cs typeface="Gill Sans"/>
              </a:rPr>
              <a:t>, I added some property configuration into xml file, but it </a:t>
            </a:r>
            <a:r>
              <a:rPr lang="en-US" altLang="zh-CN" sz="2000" i="1" dirty="0" smtClean="0">
                <a:latin typeface="Gill Sans"/>
                <a:cs typeface="Gill Sans"/>
              </a:rPr>
              <a:t>didn’t </a:t>
            </a:r>
            <a:r>
              <a:rPr lang="en-US" altLang="zh-CN" sz="2000" i="1" dirty="0">
                <a:latin typeface="Gill Sans"/>
                <a:cs typeface="Gill Sans"/>
              </a:rPr>
              <a:t>work.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Increasing number of reducers doesn’t work </a:t>
            </a:r>
            <a:r>
              <a:rPr lang="en-US" altLang="zh-CN" sz="2000" i="1" dirty="0">
                <a:latin typeface="Gill Sans"/>
                <a:cs typeface="Gill Sans"/>
              </a:rPr>
              <a:t>for me either.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lvl="1"/>
            <a:endParaRPr lang="en-US" dirty="0"/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endParaRPr lang="en-US" sz="2000" i="1" baseline="30000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09680" y="1624858"/>
            <a:ext cx="2620964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bg1"/>
                </a:solidFill>
                <a:latin typeface="Arial"/>
                <a:cs typeface="Arial"/>
              </a:rPr>
              <a:t>StackOverflow.com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5191" y="2024968"/>
            <a:ext cx="3534175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Hadoop/Spark mailing list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907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Empirical study: OOM causes and fixes</a:t>
            </a:r>
          </a:p>
          <a:p>
            <a:r>
              <a:rPr lang="en-US" altLang="zh-CN" dirty="0" smtClean="0"/>
              <a:t>Memory usage modeling</a:t>
            </a:r>
          </a:p>
          <a:p>
            <a:r>
              <a:rPr lang="en-US" altLang="zh-CN" dirty="0" smtClean="0"/>
              <a:t>Memory profiler for diagnosing OOM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9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3200" dirty="0" smtClean="0">
                <a:latin typeface="Arial"/>
                <a:ea typeface="黑体"/>
                <a:cs typeface="Arial"/>
              </a:rPr>
              <a:t>Empirical study on OOM errors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0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 </a:t>
            </a:r>
            <a:r>
              <a:rPr lang="en-US" dirty="0" smtClean="0"/>
              <a:t>1 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are the OOM root causes? </a:t>
            </a:r>
            <a:endParaRPr lang="en-US" sz="2000" dirty="0"/>
          </a:p>
          <a:p>
            <a:r>
              <a:rPr lang="en-US" dirty="0"/>
              <a:t>RQ </a:t>
            </a:r>
            <a:r>
              <a:rPr lang="en-US" dirty="0" smtClean="0"/>
              <a:t>2</a:t>
            </a:r>
          </a:p>
          <a:p>
            <a:pPr lvl="1"/>
            <a:r>
              <a:rPr lang="en-US" dirty="0" smtClean="0"/>
              <a:t>Are there any common fix </a:t>
            </a:r>
            <a:r>
              <a:rPr lang="en-US" dirty="0"/>
              <a:t>patterns? </a:t>
            </a:r>
            <a:endParaRPr lang="en-US" sz="2000" dirty="0"/>
          </a:p>
          <a:p>
            <a:r>
              <a:rPr lang="en-US" dirty="0" smtClean="0"/>
              <a:t>RQ 3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Are there any new fault</a:t>
            </a:r>
            <a:r>
              <a:rPr lang="en-US" dirty="0"/>
              <a:t>-tolerant </a:t>
            </a:r>
            <a:r>
              <a:rPr lang="en-US" dirty="0" smtClean="0"/>
              <a:t>mechanisms?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59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</a:t>
            </a:r>
            <a:r>
              <a:rPr lang="en-US" altLang="zh-CN" dirty="0" smtClean="0"/>
              <a:t>Subject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 source</a:t>
            </a:r>
          </a:p>
          <a:p>
            <a:pPr lvl="1"/>
            <a:r>
              <a:rPr lang="en-US" altLang="zh-CN" sz="1800" dirty="0" smtClean="0"/>
              <a:t>                                                  (</a:t>
            </a:r>
            <a:r>
              <a:rPr lang="en-US" sz="1800" dirty="0" smtClean="0"/>
              <a:t>open-source and widely used</a:t>
            </a:r>
            <a:r>
              <a:rPr lang="en-US" altLang="zh-CN" sz="1800" dirty="0" smtClean="0"/>
              <a:t>)</a:t>
            </a:r>
            <a:endParaRPr lang="en-US" sz="1800" dirty="0" smtClean="0"/>
          </a:p>
          <a:p>
            <a:endParaRPr lang="en-US" dirty="0" smtClean="0"/>
          </a:p>
          <a:p>
            <a:r>
              <a:rPr lang="en-US" dirty="0" smtClean="0"/>
              <a:t>Bug </a:t>
            </a:r>
            <a:r>
              <a:rPr lang="en-US" dirty="0"/>
              <a:t>source</a:t>
            </a:r>
          </a:p>
          <a:p>
            <a:pPr lvl="1"/>
            <a:r>
              <a:rPr lang="en-US" altLang="zh-CN" dirty="0" smtClean="0"/>
              <a:t>Open forums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/>
              <a:t>special bug repository for OOM </a:t>
            </a:r>
            <a:r>
              <a:rPr lang="en-US" dirty="0" smtClean="0"/>
              <a:t>error</a:t>
            </a:r>
            <a:r>
              <a:rPr lang="en-US" altLang="zh-CN" dirty="0" smtClean="0"/>
              <a:t>s</a:t>
            </a:r>
            <a:endParaRPr lang="en-US" altLang="zh-CN" sz="2400" dirty="0" smtClean="0"/>
          </a:p>
          <a:p>
            <a:pPr lvl="1"/>
            <a:r>
              <a:rPr lang="en-US" altLang="zh-CN" dirty="0" smtClean="0"/>
              <a:t>Open forums contain professional </a:t>
            </a:r>
            <a:r>
              <a:rPr lang="en-US" altLang="zh-CN" dirty="0"/>
              <a:t>discussion</a:t>
            </a:r>
          </a:p>
          <a:p>
            <a:pPr lvl="2"/>
            <a:r>
              <a:rPr lang="en-US" altLang="zh-CN" dirty="0" smtClean="0"/>
              <a:t>Hadoop/Spark c</a:t>
            </a:r>
            <a:r>
              <a:rPr lang="en-US" dirty="0" smtClean="0"/>
              <a:t>ommitters, experienced developers, and users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03" y="3639657"/>
            <a:ext cx="1808343" cy="49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14" y="3708193"/>
            <a:ext cx="2330309" cy="311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778" y="3747281"/>
            <a:ext cx="2678291" cy="272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104" y="1997291"/>
            <a:ext cx="1895241" cy="448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538" y="1825756"/>
            <a:ext cx="1222047" cy="6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3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393BAA"/>
                </a:solidFill>
              </a:rPr>
              <a:t>Data-intensive applications are common</a:t>
            </a:r>
          </a:p>
          <a:p>
            <a:pPr lvl="1"/>
            <a:r>
              <a:rPr lang="en-US" altLang="zh-CN" dirty="0" smtClean="0"/>
              <a:t>Web indexing</a:t>
            </a:r>
          </a:p>
          <a:p>
            <a:pPr lvl="1"/>
            <a:r>
              <a:rPr lang="en-US" altLang="zh-CN" dirty="0"/>
              <a:t>Text </a:t>
            </a:r>
            <a:r>
              <a:rPr lang="en-US" altLang="zh-CN" dirty="0" smtClean="0"/>
              <a:t>processing</a:t>
            </a:r>
          </a:p>
          <a:p>
            <a:pPr lvl="1"/>
            <a:r>
              <a:rPr lang="en-US" altLang="zh-CN" dirty="0" smtClean="0"/>
              <a:t>Table analysis</a:t>
            </a:r>
          </a:p>
          <a:p>
            <a:pPr lvl="1"/>
            <a:r>
              <a:rPr lang="en-US" altLang="zh-CN" dirty="0" smtClean="0"/>
              <a:t>Graph </a:t>
            </a:r>
            <a:r>
              <a:rPr lang="en-US" altLang="zh-CN" dirty="0"/>
              <a:t>analysis</a:t>
            </a:r>
          </a:p>
          <a:p>
            <a:pPr lvl="1"/>
            <a:r>
              <a:rPr lang="en-US" altLang="zh-CN" dirty="0" smtClean="0"/>
              <a:t>Machine learning</a:t>
            </a:r>
          </a:p>
          <a:p>
            <a:pPr marL="342900" lvl="1" indent="-342900"/>
            <a:r>
              <a:rPr lang="en-US" altLang="zh-CN" sz="2400" dirty="0" smtClean="0">
                <a:solidFill>
                  <a:srgbClr val="393BAA"/>
                </a:solidFill>
              </a:rPr>
              <a:t>Apps run atop </a:t>
            </a:r>
            <a:r>
              <a:rPr lang="en-US" altLang="zh-CN" sz="2400" dirty="0">
                <a:solidFill>
                  <a:srgbClr val="393BAA"/>
                </a:solidFill>
              </a:rPr>
              <a:t>distributed data-parallel frameworks</a:t>
            </a:r>
          </a:p>
          <a:p>
            <a:pPr lvl="1"/>
            <a:r>
              <a:rPr lang="en-US" altLang="zh-CN" dirty="0"/>
              <a:t>MapReduce </a:t>
            </a:r>
            <a:r>
              <a:rPr lang="en-US" altLang="zh-CN" sz="1800" dirty="0"/>
              <a:t>(e.g., Apache Hadoop)</a:t>
            </a:r>
          </a:p>
          <a:p>
            <a:pPr lvl="1"/>
            <a:r>
              <a:rPr lang="en-US" altLang="zh-CN" dirty="0"/>
              <a:t>MapReduce-like </a:t>
            </a:r>
            <a:r>
              <a:rPr lang="en-US" altLang="zh-CN" sz="1800" dirty="0"/>
              <a:t>(e.g., Apache Spark, Microsoft Dryad)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963391" y="32189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52" y="5575885"/>
            <a:ext cx="2325115" cy="55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95" y="5255118"/>
            <a:ext cx="1716657" cy="8710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57" y="5396719"/>
            <a:ext cx="1955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7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</a:t>
            </a:r>
            <a:r>
              <a:rPr lang="en-US" dirty="0"/>
              <a:t>Subject </a:t>
            </a:r>
            <a:r>
              <a:rPr lang="en-US" dirty="0" smtClean="0"/>
              <a:t>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0324" y="1839385"/>
            <a:ext cx="2233314" cy="107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Google keywords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in open forums</a:t>
            </a:r>
          </a:p>
        </p:txBody>
      </p:sp>
      <p:cxnSp>
        <p:nvCxnSpPr>
          <p:cNvPr id="7" name="Straight Arrow Connector 6"/>
          <p:cNvCxnSpPr>
            <a:stCxn id="5" idx="2"/>
            <a:endCxn id="10" idx="0"/>
          </p:cNvCxnSpPr>
          <p:nvPr/>
        </p:nvCxnSpPr>
        <p:spPr>
          <a:xfrm>
            <a:off x="1466981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0324" y="3624024"/>
            <a:ext cx="2233314" cy="67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1,151 memory issues 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22" name="Straight Arrow Connector 21"/>
          <p:cNvCxnSpPr>
            <a:stCxn id="5" idx="3"/>
            <a:endCxn id="25" idx="1"/>
          </p:cNvCxnSpPr>
          <p:nvPr/>
        </p:nvCxnSpPr>
        <p:spPr>
          <a:xfrm>
            <a:off x="2583638" y="2375872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432076" y="1839385"/>
            <a:ext cx="2233314" cy="10729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latin typeface="Arial"/>
                <a:cs typeface="Arial"/>
              </a:rPr>
              <a:t>Select memory issues </a:t>
            </a:r>
          </a:p>
          <a:p>
            <a:pPr algn="ctr"/>
            <a:r>
              <a:rPr lang="en-US" altLang="zh-CN" sz="1600" dirty="0" smtClean="0">
                <a:latin typeface="Arial"/>
                <a:cs typeface="Arial"/>
              </a:rPr>
              <a:t>that are </a:t>
            </a:r>
            <a:r>
              <a:rPr lang="en-US" sz="1600" dirty="0" smtClean="0">
                <a:latin typeface="Arial"/>
                <a:cs typeface="Arial"/>
              </a:rPr>
              <a:t>OOM errors</a:t>
            </a:r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548733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32076" y="3624024"/>
            <a:ext cx="2233314" cy="678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276 OOM errors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53200" y="1839385"/>
            <a:ext cx="2233314" cy="10729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Select OOM errors </a:t>
            </a:r>
            <a:r>
              <a:rPr lang="en-US" sz="1600" dirty="0" smtClean="0">
                <a:latin typeface="Arial"/>
                <a:cs typeface="Arial"/>
              </a:rPr>
              <a:t>with identified causes</a:t>
            </a:r>
          </a:p>
        </p:txBody>
      </p:sp>
      <p:cxnSp>
        <p:nvCxnSpPr>
          <p:cNvPr id="30" name="Straight Arrow Connector 29"/>
          <p:cNvCxnSpPr>
            <a:endCxn id="31" idx="0"/>
          </p:cNvCxnSpPr>
          <p:nvPr/>
        </p:nvCxnSpPr>
        <p:spPr>
          <a:xfrm>
            <a:off x="7669857" y="2912359"/>
            <a:ext cx="0" cy="71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31" name="Rectangle 30"/>
          <p:cNvSpPr/>
          <p:nvPr/>
        </p:nvSpPr>
        <p:spPr>
          <a:xfrm>
            <a:off x="6553200" y="3624024"/>
            <a:ext cx="2233314" cy="678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123 OOM errors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25" idx="3"/>
            <a:endCxn id="29" idx="1"/>
          </p:cNvCxnSpPr>
          <p:nvPr/>
        </p:nvCxnSpPr>
        <p:spPr>
          <a:xfrm>
            <a:off x="5665390" y="2375872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>
            <a:stCxn id="10" idx="3"/>
            <a:endCxn id="28" idx="1"/>
          </p:cNvCxnSpPr>
          <p:nvPr/>
        </p:nvCxnSpPr>
        <p:spPr>
          <a:xfrm>
            <a:off x="2583638" y="3963434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31" idx="1"/>
          </p:cNvCxnSpPr>
          <p:nvPr/>
        </p:nvCxnSpPr>
        <p:spPr>
          <a:xfrm>
            <a:off x="5665390" y="3963434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6" name="TextBox 25"/>
          <p:cNvSpPr txBox="1"/>
          <p:nvPr/>
        </p:nvSpPr>
        <p:spPr>
          <a:xfrm>
            <a:off x="202367" y="4447515"/>
            <a:ext cx="28677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Keyword</a:t>
            </a:r>
            <a:r>
              <a:rPr lang="en-US" altLang="zh-CN" sz="1600" b="1" dirty="0" smtClean="0">
                <a:latin typeface="Arial"/>
                <a:cs typeface="Arial"/>
              </a:rPr>
              <a:t>s</a:t>
            </a:r>
            <a:r>
              <a:rPr lang="en-US" sz="1600" b="1" dirty="0" smtClean="0">
                <a:latin typeface="Arial"/>
                <a:cs typeface="Arial"/>
              </a:rPr>
              <a:t>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“Hadoop out of memory”, “Spark OOM”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70091" y="4447515"/>
            <a:ext cx="29125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criteria: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The </a:t>
            </a:r>
            <a:r>
              <a:rPr lang="en-US" sz="1600" b="1" dirty="0">
                <a:latin typeface="Arial"/>
                <a:cs typeface="Arial"/>
              </a:rPr>
              <a:t>error occurs in the </a:t>
            </a:r>
            <a:r>
              <a:rPr lang="en-US" sz="1600" b="1" dirty="0" smtClean="0">
                <a:latin typeface="Arial"/>
                <a:cs typeface="Arial"/>
              </a:rPr>
              <a:t>applications not the framework’s service components</a:t>
            </a:r>
            <a:endParaRPr lang="en-US" sz="1600" b="1" dirty="0">
              <a:latin typeface="Arial"/>
              <a:cs typeface="Arial"/>
            </a:endParaRP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79441" y="4447515"/>
            <a:ext cx="3264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</a:t>
            </a:r>
            <a:r>
              <a:rPr lang="en-US" sz="1600" b="1" dirty="0">
                <a:latin typeface="Arial"/>
                <a:cs typeface="Arial"/>
              </a:rPr>
              <a:t>c</a:t>
            </a:r>
            <a:r>
              <a:rPr lang="en-US" sz="1600" b="1" dirty="0" smtClean="0">
                <a:latin typeface="Arial"/>
                <a:cs typeface="Arial"/>
              </a:rPr>
              <a:t>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1. Experts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2. Users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3. We identified the causes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329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1" grpId="0" animBg="1"/>
      <p:bldP spid="26" grpId="0"/>
      <p:bldP spid="3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dirty="0" smtClean="0"/>
              <a:t>Causes are identified by experts (66), users (45), us (12)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22605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373149" y="3502279"/>
            <a:ext cx="1583550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138886" y="2391823"/>
            <a:ext cx="1054187" cy="109884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86108" y="6213326"/>
            <a:ext cx="8294066" cy="30777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OOM cases in our technical report. https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://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JerryLead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MyPaper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/blob/master/OOM-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Study.pdf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4638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</a:t>
            </a:r>
            <a:r>
              <a:rPr lang="en-US" altLang="zh-CN" dirty="0"/>
              <a:t>diverse </a:t>
            </a:r>
            <a:r>
              <a:rPr lang="en-US" altLang="zh-CN" dirty="0" smtClean="0"/>
              <a:t>applications</a:t>
            </a:r>
          </a:p>
          <a:p>
            <a:pPr lvl="2"/>
            <a:r>
              <a:rPr lang="en-US" altLang="zh-CN" b="1" dirty="0" smtClean="0">
                <a:solidFill>
                  <a:srgbClr val="393BAA"/>
                </a:solidFill>
              </a:rPr>
              <a:t>raw code</a:t>
            </a:r>
            <a:r>
              <a:rPr lang="en-US" altLang="zh-CN" dirty="0" smtClean="0"/>
              <a:t>, high-level languages/libraries</a:t>
            </a:r>
            <a:endParaRPr lang="en-US" b="1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13892" y="3502279"/>
            <a:ext cx="838419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56332" y="2774022"/>
            <a:ext cx="77677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diverse applications</a:t>
            </a:r>
          </a:p>
          <a:p>
            <a:pPr lvl="2"/>
            <a:r>
              <a:rPr lang="en-US" altLang="zh-CN" dirty="0" smtClean="0"/>
              <a:t>raw code, </a:t>
            </a:r>
            <a:r>
              <a:rPr lang="en-US" altLang="zh-CN" b="1" dirty="0" smtClean="0">
                <a:solidFill>
                  <a:srgbClr val="393BAA"/>
                </a:solidFill>
              </a:rPr>
              <a:t>high-level languages/libraries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 flipH="1">
            <a:off x="3415322" y="3502279"/>
            <a:ext cx="3957827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4833235" y="2774022"/>
            <a:ext cx="56100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42 cases have fix methods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72136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5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95446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93607" y="4618358"/>
            <a:ext cx="4631700" cy="3883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693608" y="3196318"/>
            <a:ext cx="4619189" cy="30439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" idx="0"/>
            <a:endCxn id="27" idx="2"/>
          </p:cNvCxnSpPr>
          <p:nvPr/>
        </p:nvCxnSpPr>
        <p:spPr>
          <a:xfrm flipH="1" flipV="1">
            <a:off x="4003203" y="3500710"/>
            <a:ext cx="6254" cy="111764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357560" y="1527709"/>
            <a:ext cx="133604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0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3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844763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93607" y="4250991"/>
            <a:ext cx="4631700" cy="3883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693607" y="3500710"/>
            <a:ext cx="4606860" cy="41990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" idx="0"/>
            <a:endCxn id="27" idx="2"/>
          </p:cNvCxnSpPr>
          <p:nvPr/>
        </p:nvCxnSpPr>
        <p:spPr>
          <a:xfrm flipH="1" flipV="1">
            <a:off x="3997037" y="3920618"/>
            <a:ext cx="12420" cy="33037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354828" y="1527709"/>
            <a:ext cx="1338779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</a:t>
            </a:r>
            <a:r>
              <a:rPr lang="en-US" altLang="zh-CN" dirty="0">
                <a:solidFill>
                  <a:srgbClr val="393BAA"/>
                </a:solidFill>
              </a:rPr>
              <a:t>Large data stored in the framework (12%</a:t>
            </a:r>
            <a:r>
              <a:rPr lang="en-US" altLang="zh-CN" dirty="0" smtClean="0">
                <a:solidFill>
                  <a:srgbClr val="393BAA"/>
                </a:solidFill>
              </a:rPr>
              <a:t>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Large </a:t>
            </a:r>
            <a:r>
              <a:rPr lang="en-US" altLang="zh-CN" i="1" dirty="0" smtClean="0">
                <a:latin typeface="Arial"/>
                <a:cs typeface="Arial"/>
              </a:rPr>
              <a:t>map buffer (500MB)</a:t>
            </a:r>
            <a:r>
              <a:rPr lang="en-US" altLang="zh-CN" dirty="0" smtClean="0">
                <a:latin typeface="Arial"/>
                <a:cs typeface="Arial"/>
              </a:rPr>
              <a:t>, large </a:t>
            </a:r>
            <a:r>
              <a:rPr lang="en-US" altLang="zh-CN" i="1" dirty="0" smtClean="0">
                <a:latin typeface="Arial"/>
                <a:cs typeface="Arial"/>
              </a:rPr>
              <a:t>shuffle buffer (70%)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(8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474616" y="4716957"/>
            <a:ext cx="138229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308536" y="4716957"/>
            <a:ext cx="154738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48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Large data stored in the framework </a:t>
            </a:r>
            <a:r>
              <a:rPr lang="en-US" altLang="zh-CN" dirty="0" smtClean="0">
                <a:solidFill>
                  <a:srgbClr val="393BAA"/>
                </a:solidFill>
              </a:rPr>
              <a:t>(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12%</a:t>
            </a:r>
            <a:r>
              <a:rPr lang="en-US" altLang="zh-CN" dirty="0">
                <a:solidFill>
                  <a:srgbClr val="393BAA"/>
                </a:solidFill>
              </a:rPr>
              <a:t>)</a:t>
            </a:r>
            <a:endParaRPr lang="en-US" altLang="zh-CN" dirty="0" smtClean="0">
              <a:solidFill>
                <a:srgbClr val="393BAA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Large </a:t>
            </a:r>
            <a:r>
              <a:rPr lang="en-US" altLang="zh-CN" i="1" dirty="0" smtClean="0">
                <a:latin typeface="Arial"/>
                <a:cs typeface="Arial"/>
              </a:rPr>
              <a:t>map buffer (500MB)</a:t>
            </a:r>
            <a:r>
              <a:rPr lang="en-US" altLang="zh-CN" dirty="0" smtClean="0">
                <a:latin typeface="Arial"/>
                <a:cs typeface="Arial"/>
              </a:rPr>
              <a:t>, large </a:t>
            </a:r>
            <a:r>
              <a:rPr lang="en-US" altLang="zh-CN" i="1" dirty="0" smtClean="0">
                <a:latin typeface="Arial"/>
                <a:cs typeface="Arial"/>
              </a:rPr>
              <a:t>shuffle buffer (70%)</a:t>
            </a:r>
          </a:p>
          <a:p>
            <a:pPr lvl="2"/>
            <a:r>
              <a:rPr lang="en-US" altLang="zh-CN" dirty="0" smtClean="0"/>
              <a:t>In detail, JVM heap has memory boundary</a:t>
            </a:r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(8 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687" y="3468180"/>
            <a:ext cx="2845181" cy="3026788"/>
          </a:xfrm>
          <a:prstGeom prst="rect">
            <a:avLst/>
          </a:prstGeom>
        </p:spPr>
      </p:pic>
      <p:sp>
        <p:nvSpPr>
          <p:cNvPr id="9" name="Explosion 1 8"/>
          <p:cNvSpPr/>
          <p:nvPr/>
        </p:nvSpPr>
        <p:spPr>
          <a:xfrm>
            <a:off x="3850423" y="513331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22100" y="3468180"/>
            <a:ext cx="2005983" cy="1138773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 or Shuffled partition</a:t>
            </a:r>
          </a:p>
          <a:p>
            <a:pPr algn="ctr"/>
            <a:endParaRPr lang="en-US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500MB Byte[]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303751" y="4606953"/>
            <a:ext cx="1493377" cy="526358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50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962 0.10121 " pathEditMode="relative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0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43" y="3252014"/>
            <a:ext cx="7219878" cy="3104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109"/>
            <a:ext cx="8229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393BAA"/>
                </a:solidFill>
              </a:rPr>
              <a:t>Category: Large 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data stored in the framework</a:t>
            </a:r>
            <a:r>
              <a:rPr lang="zh-CN" altLang="zh-CN" dirty="0" smtClean="0">
                <a:solidFill>
                  <a:srgbClr val="393BAA"/>
                </a:solidFill>
                <a:latin typeface="Arial"/>
                <a:cs typeface="Arial"/>
              </a:rPr>
              <a:t>（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12%</a:t>
            </a:r>
            <a:r>
              <a:rPr lang="zh-CN" altLang="en-US" dirty="0" smtClean="0">
                <a:solidFill>
                  <a:srgbClr val="393BAA"/>
                </a:solidFill>
                <a:latin typeface="Arial"/>
                <a:cs typeface="Arial"/>
              </a:rPr>
              <a:t>）</a:t>
            </a:r>
            <a:endParaRPr lang="en-US" altLang="zh-CN" dirty="0" smtClean="0">
              <a:solidFill>
                <a:srgbClr val="393BAA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Large data cached in the framework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Users explicitly cache large data for reuse (e.g., for next job, RDD)</a:t>
            </a: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62944" y="2042224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rgbClr val="FFFFFF"/>
                </a:solidFill>
                <a:latin typeface="Arial"/>
                <a:cs typeface="Arial"/>
              </a:rPr>
              <a:t>2: Large data cached in the framework (7 errors, 6%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29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462900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60695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39086" y="29096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Explosion 1 59"/>
          <p:cNvSpPr/>
          <p:nvPr/>
        </p:nvSpPr>
        <p:spPr>
          <a:xfrm>
            <a:off x="5949108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81442" y="5821741"/>
            <a:ext cx="231499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Cached data for 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913831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42283" y="50442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92956" y="5090149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LOAD</a:t>
            </a:r>
            <a:r>
              <a:rPr lang="en-US" sz="1050" dirty="0">
                <a:latin typeface="Courier"/>
                <a:cs typeface="Courier"/>
              </a:rPr>
              <a:t> “</a:t>
            </a:r>
            <a:r>
              <a:rPr lang="en-US" sz="1050" i="1" dirty="0" err="1">
                <a:latin typeface="Courier"/>
                <a:cs typeface="Courier"/>
              </a:rPr>
              <a:t>tableA</a:t>
            </a:r>
            <a:r>
              <a:rPr lang="en-US" sz="1050" i="1" dirty="0">
                <a:latin typeface="Courier"/>
                <a:cs typeface="Courier"/>
              </a:rPr>
              <a:t>”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as</a:t>
            </a:r>
            <a:r>
              <a:rPr lang="en-US" sz="1050" dirty="0">
                <a:latin typeface="Courier"/>
                <a:cs typeface="Courier"/>
              </a:rPr>
              <a:t> (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pageurl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BY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FOREACH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</a:t>
            </a:r>
            <a:r>
              <a:rPr lang="en-US" sz="1050" i="1" dirty="0" smtClean="0">
                <a:latin typeface="Courier"/>
                <a:cs typeface="Courier"/>
              </a:rPr>
              <a:t>     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DISTINCT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 err="1">
                <a:latin typeface="Courier"/>
                <a:cs typeface="Courier"/>
              </a:rPr>
              <a:t>.pageurl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     </a:t>
            </a:r>
            <a:r>
              <a:rPr lang="en-US" sz="1050" b="1" dirty="0">
                <a:latin typeface="Courier"/>
                <a:cs typeface="Courier"/>
              </a:rPr>
              <a:t>GENERATE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, </a:t>
            </a:r>
            <a:r>
              <a:rPr lang="en-US" sz="1050" b="1" dirty="0">
                <a:latin typeface="Courier"/>
                <a:cs typeface="Courier"/>
              </a:rPr>
              <a:t>COUNT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), </a:t>
            </a:r>
            <a:r>
              <a:rPr lang="en-US" sz="1050" b="1" dirty="0">
                <a:latin typeface="Courier"/>
                <a:cs typeface="Courier"/>
              </a:rPr>
              <a:t>SUM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 err="1">
                <a:latin typeface="Courier"/>
                <a:cs typeface="Courier"/>
              </a:rPr>
              <a:t>.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};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STOR</a:t>
            </a:r>
            <a:r>
              <a:rPr lang="en-US" sz="1050" b="1" i="1" dirty="0">
                <a:latin typeface="Courier"/>
                <a:cs typeface="Courier"/>
              </a:rPr>
              <a:t>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into</a:t>
            </a:r>
            <a:r>
              <a:rPr lang="en-US" sz="1050" i="1" dirty="0">
                <a:latin typeface="Courier"/>
                <a:cs typeface="Courier"/>
              </a:rPr>
              <a:t> "/output/</a:t>
            </a:r>
            <a:r>
              <a:rPr lang="en-US" sz="1050" i="1" dirty="0" err="1">
                <a:latin typeface="Courier"/>
                <a:cs typeface="Courier"/>
              </a:rPr>
              <a:t>newTable</a:t>
            </a:r>
            <a:r>
              <a:rPr lang="en-US" sz="1050" i="1" dirty="0">
                <a:latin typeface="Courier"/>
                <a:cs typeface="Courier"/>
              </a:rPr>
              <a:t>"</a:t>
            </a:r>
            <a:r>
              <a:rPr lang="en-US" sz="1050" dirty="0" smtClean="0">
                <a:latin typeface="Courier"/>
                <a:cs typeface="Courier"/>
              </a:rPr>
              <a:t>;</a:t>
            </a:r>
          </a:p>
          <a:p>
            <a:r>
              <a:rPr lang="zh-CN" altLang="en-US" sz="1050" dirty="0" smtClean="0">
                <a:latin typeface="Courier"/>
                <a:cs typeface="Courier"/>
              </a:rPr>
              <a:t> </a:t>
            </a:r>
            <a:endParaRPr lang="en-US" sz="1050" dirty="0"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development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46" y="4979930"/>
            <a:ext cx="1591680" cy="7809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152" y="4045378"/>
            <a:ext cx="960016" cy="9345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020" y="3112307"/>
            <a:ext cx="1258174" cy="556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512" y="2925594"/>
            <a:ext cx="940199" cy="9401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020" y="4079166"/>
            <a:ext cx="785545" cy="723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809" y="5910141"/>
            <a:ext cx="1649199" cy="5650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86" y="5034952"/>
            <a:ext cx="1030773" cy="9302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8124" y="4328288"/>
            <a:ext cx="1274316" cy="47440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708918" y="6209004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SQL-like Pig script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02759" y="3086025"/>
            <a:ext cx="2502926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User code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2956" y="3574024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b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public class Mapper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  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new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   </a:t>
            </a:r>
            <a:r>
              <a:rPr lang="en-US" sz="1050" b="1" dirty="0">
                <a:latin typeface="Courier"/>
                <a:cs typeface="Courier"/>
              </a:rPr>
              <a:t>public void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map</a:t>
            </a:r>
            <a:r>
              <a:rPr lang="en-US" sz="1050" dirty="0">
                <a:latin typeface="Courier"/>
                <a:cs typeface="Courier"/>
              </a:rPr>
              <a:t>(Long </a:t>
            </a:r>
            <a:r>
              <a:rPr lang="en-US" sz="1050" i="1" dirty="0">
                <a:latin typeface="Courier"/>
                <a:cs typeface="Courier"/>
              </a:rPr>
              <a:t>key</a:t>
            </a:r>
            <a:r>
              <a:rPr lang="en-US" sz="1050" dirty="0">
                <a:latin typeface="Courier"/>
                <a:cs typeface="Courier"/>
              </a:rPr>
              <a:t>, Text </a:t>
            </a:r>
            <a:r>
              <a:rPr lang="en-US" sz="1050" i="1" dirty="0">
                <a:latin typeface="Courier"/>
                <a:cs typeface="Courier"/>
              </a:rPr>
              <a:t>value</a:t>
            </a:r>
            <a:r>
              <a:rPr lang="en-US" sz="1050" dirty="0">
                <a:latin typeface="Courier"/>
                <a:cs typeface="Courier"/>
              </a:rPr>
              <a:t>) {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     </a:t>
            </a:r>
            <a:r>
              <a:rPr lang="en-US" sz="1050" dirty="0">
                <a:latin typeface="Courier"/>
                <a:cs typeface="Courier"/>
              </a:rPr>
              <a:t>String line = </a:t>
            </a:r>
            <a:r>
              <a:rPr lang="en-US" sz="1050" i="1" dirty="0" err="1">
                <a:latin typeface="Courier"/>
                <a:cs typeface="Courier"/>
              </a:rPr>
              <a:t>value</a:t>
            </a:r>
            <a:r>
              <a:rPr lang="en-US" sz="1050" dirty="0" err="1">
                <a:latin typeface="Courier"/>
                <a:cs typeface="Courier"/>
              </a:rPr>
              <a:t>.toString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</a:t>
            </a:r>
            <a:r>
              <a:rPr lang="en-US" sz="1050" b="1" dirty="0" smtClean="0">
                <a:latin typeface="Courier"/>
                <a:cs typeface="Courier"/>
              </a:rPr>
              <a:t>     </a:t>
            </a:r>
            <a:r>
              <a:rPr lang="en-US" sz="1050" b="1" dirty="0">
                <a:latin typeface="Courier"/>
                <a:cs typeface="Courier"/>
              </a:rPr>
              <a:t>for</a:t>
            </a:r>
            <a:r>
              <a:rPr lang="en-US" sz="1050" dirty="0">
                <a:latin typeface="Courier"/>
                <a:cs typeface="Courier"/>
              </a:rPr>
              <a:t>(String 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: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 err="1">
                <a:latin typeface="Courier"/>
                <a:cs typeface="Courier"/>
              </a:rPr>
              <a:t>.lemmatize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>
                <a:latin typeface="Courier"/>
                <a:cs typeface="Courier"/>
              </a:rPr>
              <a:t>line</a:t>
            </a:r>
            <a:r>
              <a:rPr lang="en-US" sz="1050" dirty="0">
                <a:latin typeface="Courier"/>
                <a:cs typeface="Courier"/>
              </a:rPr>
              <a:t>))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       </a:t>
            </a:r>
            <a:r>
              <a:rPr lang="en-US" sz="1050" dirty="0">
                <a:latin typeface="Courier"/>
                <a:cs typeface="Courier"/>
              </a:rPr>
              <a:t>emit(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, 1);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   </a:t>
            </a:r>
            <a:r>
              <a:rPr lang="en-US" sz="1050" dirty="0">
                <a:latin typeface="Courier"/>
                <a:cs typeface="Courier"/>
              </a:rPr>
              <a:t>}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8 </a:t>
            </a:r>
            <a:r>
              <a:rPr lang="en-US" sz="1050" dirty="0">
                <a:latin typeface="Courier"/>
                <a:cs typeface="Courier"/>
              </a:rPr>
              <a:t>}</a:t>
            </a:r>
            <a:r>
              <a:rPr lang="zh-CN" altLang="en-US" sz="1050" dirty="0">
                <a:latin typeface="Courier"/>
                <a:cs typeface="Courier"/>
              </a:rPr>
              <a:t>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708918" y="4676523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Raw code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956" y="1859330"/>
            <a:ext cx="8393844" cy="954427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5328512" y="1674396"/>
            <a:ext cx="1105656" cy="127585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endCxn id="30" idx="3"/>
          </p:cNvCxnSpPr>
          <p:nvPr/>
        </p:nvCxnSpPr>
        <p:spPr>
          <a:xfrm flipH="1">
            <a:off x="4005685" y="2700049"/>
            <a:ext cx="1468468" cy="539865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57200" y="1289784"/>
            <a:ext cx="8125734" cy="4757645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dirty="0" smtClean="0"/>
              <a:t>Application</a:t>
            </a:r>
            <a:r>
              <a:rPr lang="en-US" dirty="0"/>
              <a:t>:</a:t>
            </a:r>
            <a:r>
              <a:rPr lang="en-US" dirty="0" smtClean="0"/>
              <a:t> &lt;</a:t>
            </a:r>
            <a:r>
              <a:rPr lang="en-US" i="1" dirty="0" smtClean="0"/>
              <a:t>input data</a:t>
            </a:r>
            <a:r>
              <a:rPr lang="en-US" dirty="0" smtClean="0"/>
              <a:t>, </a:t>
            </a:r>
            <a:r>
              <a:rPr lang="en-US" i="1" dirty="0" smtClean="0"/>
              <a:t>configurations</a:t>
            </a:r>
            <a:r>
              <a:rPr lang="en-US" dirty="0" smtClean="0"/>
              <a:t>, </a:t>
            </a:r>
            <a:r>
              <a:rPr lang="en-US" i="1" dirty="0" smtClean="0"/>
              <a:t>user code</a:t>
            </a:r>
            <a:r>
              <a:rPr lang="en-US" dirty="0" smtClean="0"/>
              <a:t>&gt;</a:t>
            </a:r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93604" y="1900322"/>
            <a:ext cx="983036" cy="90327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User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75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8" grpId="0" animBg="1"/>
      <p:bldP spid="30" grpId="0" animBg="1"/>
      <p:bldP spid="31" grpId="0" animBg="1"/>
      <p:bldP spid="29" grpId="0" animBg="1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09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data)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30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Explosion 1 10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051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1" y="2894182"/>
            <a:ext cx="6177172" cy="3654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data)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31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Explosion 1 13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Each partition is large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27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/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Some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list</a:t>
            </a:r>
            <a:r>
              <a:rPr lang="en-US" altLang="zh-CN" dirty="0" smtClean="0">
                <a:latin typeface="Arial"/>
                <a:cs typeface="Arial"/>
              </a:rPr>
              <a:t>(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)&gt; groups are extremely large</a:t>
            </a:r>
          </a:p>
          <a:p>
            <a:pPr lvl="2"/>
            <a:r>
              <a:rPr lang="en-US" altLang="zh-CN" dirty="0" smtClean="0"/>
              <a:t>Case: Frequent words (e.g., “the”) occur in much more pages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74965" y="2040179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Hot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key (23 errors, 18%)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32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5" name="Explosion 1 54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64527" y="5615206"/>
            <a:ext cx="4243950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aggregating or processing &lt;k,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468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4" grpId="0" animBg="1"/>
      <p:bldP spid="55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172710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Category</a:t>
            </a:r>
            <a:r>
              <a:rPr lang="en-US" altLang="zh-CN" dirty="0"/>
              <a:t>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Symptom: Some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records are extremely large</a:t>
            </a:r>
          </a:p>
          <a:p>
            <a:pPr lvl="2"/>
            <a:r>
              <a:rPr lang="en-US" dirty="0" smtClean="0"/>
              <a:t>Case: a </a:t>
            </a:r>
            <a:r>
              <a:rPr lang="en-US" dirty="0"/>
              <a:t>350MB </a:t>
            </a:r>
            <a:r>
              <a:rPr lang="en-US" dirty="0" smtClean="0"/>
              <a:t>line </a:t>
            </a:r>
            <a:r>
              <a:rPr lang="en-US" dirty="0"/>
              <a:t>full of character </a:t>
            </a:r>
            <a:r>
              <a:rPr lang="en-US" i="1" dirty="0" smtClean="0"/>
              <a:t>a</a:t>
            </a:r>
            <a:r>
              <a:rPr lang="en-US" dirty="0" smtClean="0"/>
              <a:t>,</a:t>
            </a:r>
            <a:r>
              <a:rPr lang="en-US" i="1" dirty="0" smtClean="0"/>
              <a:t> </a:t>
            </a:r>
            <a:r>
              <a:rPr lang="en-US" dirty="0" smtClean="0"/>
              <a:t>with wrong terminal tokens </a:t>
            </a:r>
            <a:endParaRPr lang="en-US" dirty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74965" y="2045677"/>
            <a:ext cx="6381767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single key/value record (7 errors, 6%)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33</a:t>
            </a:fld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8" name="Explosion 1 57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64527" y="5615206"/>
            <a:ext cx="38456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user code is processing &lt;k4, v2&gt;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23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4" y="2040179"/>
            <a:ext cx="7411835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OOM while aggregating &lt;k, v&gt; records in </a:t>
            </a:r>
            <a:r>
              <a:rPr lang="en-US" altLang="zh-CN" dirty="0" err="1" smtClean="0">
                <a:solidFill>
                  <a:schemeClr val="bg1"/>
                </a:solidFill>
                <a:latin typeface="Arial"/>
                <a:cs typeface="Arial"/>
              </a:rPr>
              <a:t>HashMap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-like data structure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72162" y="4886615"/>
            <a:ext cx="4243950" cy="135421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endParaRPr lang="en-US" altLang="zh-CN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Spark uses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-like data structure (</a:t>
            </a:r>
            <a:r>
              <a:rPr lang="en-US" altLang="zh-CN" sz="1600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 to aggregate the &lt;k, v&gt; records  </a:t>
            </a:r>
          </a:p>
          <a:p>
            <a:pPr algn="ctr"/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33489" y="4439922"/>
            <a:ext cx="2938673" cy="2130743"/>
          </a:xfrm>
          <a:prstGeom prst="ellipse">
            <a:avLst/>
          </a:prstGeom>
          <a:solidFill>
            <a:schemeClr val="bg1"/>
          </a:solidFill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20" y="4670546"/>
            <a:ext cx="2017778" cy="169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4" y="2040179"/>
            <a:ext cx="754075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OOM while aggregating &lt;k, v&gt; records in </a:t>
            </a:r>
            <a:r>
              <a:rPr lang="en-US" altLang="zh-CN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endParaRPr lang="en-US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35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8" y="2538128"/>
            <a:ext cx="6228567" cy="381822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63145" y="3880944"/>
            <a:ext cx="3433921" cy="1169551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This map </a:t>
            </a:r>
            <a:r>
              <a:rPr lang="en-US" altLang="zh-CN" sz="14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oes not estimate the size of each object added to the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map.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14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SPARK-1823] </a:t>
            </a:r>
            <a:r>
              <a:rPr lang="en-US" sz="1400" dirty="0" err="1" smtClean="0">
                <a:solidFill>
                  <a:srgbClr val="FFFFFF"/>
                </a:solidFill>
                <a:latin typeface="Arial"/>
                <a:cs typeface="Arial"/>
              </a:rPr>
              <a:t>ExternalAppendOnlyMap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can still OOM if one key is very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large.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1073" y="2515166"/>
            <a:ext cx="3006021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Large data partition =&gt; too many &lt;k, 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&gt;s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91653" y="2515166"/>
            <a:ext cx="2213409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Hot key =&gt; large &lt;k, list(v)&gt;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91653" y="4451932"/>
            <a:ext cx="2213409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Large single &lt;k, v&gt; record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137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</a:t>
            </a:r>
            <a:r>
              <a:rPr lang="en-US" altLang="zh-CN" dirty="0" smtClean="0"/>
              <a:t>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Improper data partition (16 errors, 13%)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 code loads large </a:t>
            </a:r>
            <a:r>
              <a:rPr lang="en-US" altLang="zh-CN" dirty="0" smtClean="0"/>
              <a:t>data </a:t>
            </a:r>
            <a:r>
              <a:rPr lang="en-US" altLang="zh-CN" dirty="0" smtClean="0">
                <a:latin typeface="Arial"/>
                <a:cs typeface="Arial"/>
              </a:rPr>
              <a:t>before processin</a:t>
            </a:r>
            <a:r>
              <a:rPr lang="en-US" altLang="zh-CN" dirty="0" smtClean="0"/>
              <a:t>g the records</a:t>
            </a:r>
          </a:p>
          <a:p>
            <a:pPr marL="914400" lvl="2" indent="0">
              <a:buNone/>
            </a:pP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8739" y="2054041"/>
            <a:ext cx="7318824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external data loaded in user code (8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6%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private Object 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uffer</a:t>
            </a:r>
            <a:r>
              <a:rPr lang="en-US" dirty="0">
                <a:latin typeface="Courier"/>
                <a:cs typeface="Courier"/>
              </a:rPr>
              <a:t>; 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void </a:t>
            </a:r>
            <a:r>
              <a:rPr lang="en-US" b="1" dirty="0" smtClean="0">
                <a:latin typeface="Courier"/>
                <a:cs typeface="Courier"/>
              </a:rPr>
              <a:t>setup</a:t>
            </a:r>
            <a:r>
              <a:rPr lang="en-US" dirty="0" smtClean="0">
                <a:latin typeface="Courier"/>
                <a:cs typeface="Courier"/>
              </a:rPr>
              <a:t>() { 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rgbClr val="1F0EFF"/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latin typeface="Courier"/>
                <a:cs typeface="Courier"/>
              </a:rPr>
              <a:t>1GB</a:t>
            </a:r>
            <a:r>
              <a:rPr lang="en-US" u="sng" dirty="0" smtClean="0">
                <a:latin typeface="Courier"/>
                <a:cs typeface="Courier"/>
              </a:rPr>
              <a:t>);</a:t>
            </a:r>
            <a:r>
              <a:rPr lang="en-US" dirty="0" smtClean="0"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public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void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map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iResults1GB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;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}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85984" y="4007452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1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04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/>
              <a:t>While user code is processing </a:t>
            </a:r>
            <a:r>
              <a:rPr lang="en-US" altLang="zh-CN" dirty="0" smtClean="0">
                <a:latin typeface="Arial"/>
                <a:cs typeface="Arial"/>
              </a:rPr>
              <a:t>a single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large input record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Cartesian product </a:t>
            </a:r>
            <a:r>
              <a:rPr lang="en-US" altLang="zh-CN" i="1" dirty="0"/>
              <a:t>o</a:t>
            </a:r>
            <a:r>
              <a:rPr lang="en-US" altLang="zh-CN" i="1" dirty="0" smtClean="0"/>
              <a:t>f two sets &gt; one set</a:t>
            </a:r>
            <a:endParaRPr lang="en-US" altLang="zh-CN" dirty="0" smtClean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28739" y="2049269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intermediate results (6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5%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375106" y="536790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2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private Object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iResults1GB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7261325" y="4895587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4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compute the </a:t>
            </a:r>
            <a:r>
              <a:rPr lang="en-US" altLang="zh-CN" i="1" dirty="0" smtClean="0"/>
              <a:t>mean</a:t>
            </a:r>
            <a:r>
              <a:rPr lang="en-US" altLang="zh-CN" dirty="0" smtClean="0"/>
              <a:t> and </a:t>
            </a:r>
            <a:r>
              <a:rPr lang="en-US" altLang="zh-CN" i="1" dirty="0" smtClean="0"/>
              <a:t>variance, </a:t>
            </a:r>
            <a:r>
              <a:rPr lang="en-US" altLang="zh-CN" dirty="0" smtClean="0"/>
              <a:t>build words’ inverted index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99046" y="5594013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altLang="zh-CN" b="1" dirty="0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dirty="0" err="1" smtClean="0">
                <a:latin typeface="Courier"/>
                <a:cs typeface="Courier"/>
              </a:rPr>
              <a:t>.</a:t>
            </a:r>
            <a:r>
              <a:rPr lang="en-US" altLang="zh-CN" b="1" dirty="0" err="1" smtClean="0">
                <a:solidFill>
                  <a:srgbClr val="FF0000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5086856" y="5203364"/>
            <a:ext cx="3307496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3: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Thousands of &lt;k, v&gt; records =&gt;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Large accumulated results 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67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302534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1732" y="2833500"/>
            <a:ext cx="7825020" cy="36625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</a:t>
            </a:r>
            <a:r>
              <a:rPr lang="en-US" dirty="0" smtClean="0">
                <a:latin typeface="Courier"/>
                <a:cs typeface="Courier"/>
              </a:rPr>
              <a:t>Reducer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 smtClean="0">
                <a:latin typeface="Courier"/>
                <a:cs typeface="Courier"/>
              </a:rPr>
              <a:t>reduce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K key, </a:t>
            </a:r>
            <a:r>
              <a:rPr lang="en-US" dirty="0" smtClean="0">
                <a:latin typeface="Courier"/>
                <a:cs typeface="Courier"/>
              </a:rPr>
              <a:t>List&lt;V&gt; values) </a:t>
            </a:r>
            <a:r>
              <a:rPr lang="en-US" dirty="0">
                <a:latin typeface="Courier"/>
                <a:cs typeface="Courier"/>
              </a:rPr>
              <a:t>{ </a:t>
            </a:r>
          </a:p>
          <a:p>
            <a:r>
              <a:rPr lang="en-US" dirty="0" smtClean="0">
                <a:latin typeface="Courier"/>
                <a:cs typeface="Courier"/>
              </a:rPr>
              <a:t>     Object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groupBuffer</a:t>
            </a:r>
            <a:r>
              <a:rPr lang="en-US" dirty="0" smtClean="0">
                <a:latin typeface="Courier"/>
                <a:cs typeface="Courier"/>
              </a:rPr>
              <a:t>;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while(</a:t>
            </a:r>
            <a:r>
              <a:rPr lang="en-US" dirty="0" err="1" smtClean="0">
                <a:latin typeface="Courier"/>
                <a:cs typeface="Courier"/>
              </a:rPr>
              <a:t>values.hasNext</a:t>
            </a:r>
            <a:r>
              <a:rPr lang="en-US" dirty="0" smtClean="0">
                <a:latin typeface="Courier"/>
                <a:cs typeface="Courier"/>
              </a:rPr>
              <a:t>()) {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V value = </a:t>
            </a:r>
            <a:r>
              <a:rPr lang="en-US" dirty="0" err="1" smtClean="0">
                <a:latin typeface="Courier"/>
                <a:cs typeface="Courier"/>
              </a:rPr>
              <a:t>values.next</a:t>
            </a:r>
            <a:r>
              <a:rPr lang="en-US" dirty="0" smtClean="0">
                <a:latin typeface="Courier"/>
                <a:cs typeface="Courier"/>
              </a:rPr>
              <a:t>();  </a:t>
            </a:r>
          </a:p>
          <a:p>
            <a:r>
              <a:rPr lang="en-US" dirty="0" smtClean="0">
                <a:latin typeface="Courier"/>
                <a:cs typeface="Courier"/>
              </a:rPr>
              <a:t>  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393BAA"/>
                </a:solidFill>
                <a:latin typeface="Courier"/>
                <a:cs typeface="Courier"/>
              </a:rPr>
              <a:t>group/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reduceb</a:t>
            </a:r>
            <a:r>
              <a:rPr lang="en-US" altLang="zh-CN" b="1" dirty="0" err="1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b="1" dirty="0" err="1">
                <a:solidFill>
                  <a:srgbClr val="FF0000"/>
                </a:solidFill>
                <a:latin typeface="Courier"/>
                <a:cs typeface="Courier"/>
              </a:rPr>
              <a:t>.add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  emit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18499" y="5033021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8789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7" y="2528671"/>
            <a:ext cx="7310499" cy="359749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 framework</a:t>
            </a:r>
            <a:r>
              <a:rPr lang="en-US" sz="2400" dirty="0"/>
              <a:t>: </a:t>
            </a:r>
            <a:r>
              <a:rPr lang="en-US" dirty="0" smtClean="0"/>
              <a:t>Distributed dataflow</a:t>
            </a:r>
            <a:endParaRPr lang="en-US" dirty="0"/>
          </a:p>
          <a:p>
            <a:pPr marL="342900" lvl="1" indent="-342900"/>
            <a:endParaRPr lang="en-US" sz="2000" dirty="0"/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25444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73602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Aggregation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325444" y="4339809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25444" y="4973036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325444" y="5626474"/>
            <a:ext cx="1707658" cy="445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253740" y="4800430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253740" y="5478524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29453" y="4339805"/>
            <a:ext cx="744149" cy="34521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229453" y="4837416"/>
            <a:ext cx="744149" cy="13562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229453" y="4837416"/>
            <a:ext cx="744149" cy="78905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229453" y="4339810"/>
            <a:ext cx="744149" cy="1035629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229453" y="4989816"/>
            <a:ext cx="744149" cy="48870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3229453" y="5540171"/>
            <a:ext cx="744149" cy="115412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877110" y="3658002"/>
            <a:ext cx="983036" cy="2468161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Framework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88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TableA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TableB</a:t>
            </a:r>
            <a:r>
              <a:rPr lang="en-US" altLang="zh-CN" dirty="0" smtClean="0"/>
              <a:t>) =&gt; buffered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rowA</a:t>
            </a:r>
            <a:r>
              <a:rPr lang="en-US" altLang="zh-CN" dirty="0" smtClean="0"/>
              <a:t>) JOIN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rowB</a:t>
            </a:r>
            <a:r>
              <a:rPr lang="en-US" altLang="zh-CN" dirty="0" smtClean="0"/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12501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466438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277203" y="4262401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12" idx="3"/>
          </p:cNvCxnSpPr>
          <p:nvPr/>
        </p:nvCxnSpPr>
        <p:spPr>
          <a:xfrm flipV="1">
            <a:off x="3560591" y="3858973"/>
            <a:ext cx="2826184" cy="10103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261531" y="3858973"/>
            <a:ext cx="3064891" cy="73580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2568495" y="4582444"/>
            <a:ext cx="984328" cy="571074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8" grpId="0" animBg="1"/>
      <p:bldP spid="5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TableA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TableB</a:t>
            </a:r>
            <a:r>
              <a:rPr lang="en-US" altLang="zh-CN" dirty="0" smtClean="0"/>
              <a:t>) =&gt; buffered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rowA</a:t>
            </a:r>
            <a:r>
              <a:rPr lang="en-US" altLang="zh-CN" dirty="0" smtClean="0"/>
              <a:t>) JOIN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rowB</a:t>
            </a:r>
            <a:r>
              <a:rPr lang="en-US" altLang="zh-CN" dirty="0" smtClean="0"/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81176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666285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59961"/>
              </p:ext>
            </p:extLst>
          </p:nvPr>
        </p:nvGraphicFramePr>
        <p:xfrm>
          <a:off x="4248537" y="4259738"/>
          <a:ext cx="984328" cy="1828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07178"/>
              </p:ext>
            </p:extLst>
          </p:nvPr>
        </p:nvGraphicFramePr>
        <p:xfrm>
          <a:off x="6141820" y="4246894"/>
          <a:ext cx="984328" cy="609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206985" y="3911718"/>
            <a:ext cx="10382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ArrayList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975540"/>
              </p:ext>
            </p:extLst>
          </p:nvPr>
        </p:nvGraphicFramePr>
        <p:xfrm>
          <a:off x="6407927" y="4859305"/>
          <a:ext cx="984328" cy="304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4248537" y="4582443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41820" y="4551866"/>
            <a:ext cx="984328" cy="307440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07927" y="4886727"/>
            <a:ext cx="984328" cy="277377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48537" y="4262401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41820" y="4231824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23" idx="1"/>
            <a:endCxn id="22" idx="3"/>
          </p:cNvCxnSpPr>
          <p:nvPr/>
        </p:nvCxnSpPr>
        <p:spPr>
          <a:xfrm flipH="1">
            <a:off x="5232865" y="4705586"/>
            <a:ext cx="908955" cy="6237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1"/>
            <a:endCxn id="22" idx="3"/>
          </p:cNvCxnSpPr>
          <p:nvPr/>
        </p:nvCxnSpPr>
        <p:spPr>
          <a:xfrm flipH="1">
            <a:off x="5232865" y="5025416"/>
            <a:ext cx="1175062" cy="30391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62616" y="4534014"/>
            <a:ext cx="624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0000"/>
                </a:solidFill>
                <a:latin typeface="Arial"/>
                <a:cs typeface="Arial"/>
              </a:rPr>
              <a:t>join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4968862" y="3858973"/>
            <a:ext cx="579495" cy="40342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7" name="Straight Arrow Connector 36"/>
          <p:cNvCxnSpPr>
            <a:endCxn id="28" idx="0"/>
          </p:cNvCxnSpPr>
          <p:nvPr/>
        </p:nvCxnSpPr>
        <p:spPr>
          <a:xfrm>
            <a:off x="6621039" y="3858973"/>
            <a:ext cx="12945" cy="372851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286727" y="4271552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576263" y="4551866"/>
            <a:ext cx="984328" cy="62227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1" idx="3"/>
            <a:endCxn id="13" idx="1"/>
          </p:cNvCxnSpPr>
          <p:nvPr/>
        </p:nvCxnSpPr>
        <p:spPr>
          <a:xfrm>
            <a:off x="2261531" y="4869337"/>
            <a:ext cx="1987006" cy="3048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0" idx="3"/>
          </p:cNvCxnSpPr>
          <p:nvPr/>
        </p:nvCxnSpPr>
        <p:spPr>
          <a:xfrm flipV="1">
            <a:off x="3560591" y="4534014"/>
            <a:ext cx="2581229" cy="3289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50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47" grpId="0"/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5" y="1600201"/>
            <a:ext cx="8641061" cy="1573316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Driver </a:t>
            </a:r>
            <a:r>
              <a:rPr lang="en-US" altLang="zh-CN" dirty="0"/>
              <a:t>generates large </a:t>
            </a:r>
            <a:r>
              <a:rPr lang="en-US" altLang="zh-CN" dirty="0" smtClean="0"/>
              <a:t>data </a:t>
            </a:r>
          </a:p>
          <a:p>
            <a:pPr lvl="2"/>
            <a:r>
              <a:rPr lang="en-US" dirty="0" smtClean="0"/>
              <a:t>Driver </a:t>
            </a:r>
            <a:r>
              <a:rPr lang="en-US" dirty="0"/>
              <a:t>collects tasks’ large </a:t>
            </a:r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45887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Pattern 4: Large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generated/collected by the driver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(25 errors, 20%)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247490"/>
            <a:ext cx="7696200" cy="27813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1683003" y="3767591"/>
            <a:ext cx="2102210" cy="114659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6" idx="1"/>
          </p:cNvCxnSpPr>
          <p:nvPr/>
        </p:nvCxnSpPr>
        <p:spPr>
          <a:xfrm flipH="1">
            <a:off x="1880279" y="3767591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6" idx="1"/>
          </p:cNvCxnSpPr>
          <p:nvPr/>
        </p:nvCxnSpPr>
        <p:spPr>
          <a:xfrm flipH="1">
            <a:off x="1915546" y="3767591"/>
            <a:ext cx="1869667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785213" y="363505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5400400" y="4240557"/>
            <a:ext cx="2654436" cy="13501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5486708" y="3975484"/>
            <a:ext cx="2568129" cy="11672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3785214" y="397548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013791" y="5401105"/>
            <a:ext cx="493688" cy="368862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013790" y="5017898"/>
            <a:ext cx="493689" cy="333891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292025" y="3538420"/>
            <a:ext cx="554335" cy="34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60286" y="3265722"/>
            <a:ext cx="281116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Generate large data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.,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1G array, 400M doubles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,</a:t>
            </a:r>
          </a:p>
          <a:p>
            <a:pPr marL="0" lvl="2"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8000×8000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matrix)</a:t>
            </a:r>
            <a:endParaRPr lang="en-US" altLang="zh-C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59391" y="3247490"/>
            <a:ext cx="240167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Collect large results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(e.g., 4.5G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graph edges, iterative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tasks’ results)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35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1.31079E-6 L -0.28527 -0.1841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2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9.58777E-7 L -0.28527 -0.180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4" grpId="0" animBg="1"/>
      <p:bldP spid="45" grpId="0" animBg="1"/>
      <p:bldP spid="45" grpId="1" animBg="1"/>
      <p:bldP spid="46" grpId="0" animBg="1"/>
      <p:bldP spid="46" grpId="1" animBg="1"/>
      <p:bldP spid="48" grpId="0" animBg="1"/>
      <p:bldP spid="51" grpId="0" animBg="1"/>
      <p:bldP spid="5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OOM fix patterns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43</a:t>
            </a:fld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111715"/>
              </p:ext>
            </p:extLst>
          </p:nvPr>
        </p:nvGraphicFramePr>
        <p:xfrm>
          <a:off x="209605" y="1575925"/>
          <a:ext cx="8754073" cy="4223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5979"/>
                <a:gridCol w="2182353"/>
                <a:gridCol w="3637256"/>
                <a:gridCol w="406880"/>
                <a:gridCol w="406814"/>
                <a:gridCol w="924791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Fi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Errors(n)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221922">
                <a:tc rowSpan="2"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 storage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buffered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/>
                          <a:cs typeface="Arial"/>
                        </a:rPr>
                        <a:t>Lower framework buffer size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6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8177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cached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Lower cache threshold, or use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disk-based cache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2309">
                <a:tc rowSpan="3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Dataflow</a:t>
                      </a:r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Increase partition number, or change partition function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12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510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Redesign the key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(0)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563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Split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 large record into small records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4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4807">
                <a:tc rowSpan="6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User code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40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Change accumulative operator to streaming operators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870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Do the accumulative operation in several passes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966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Spill partial accumulated results into disk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25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Skip the abnormal data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067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collected results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Use tree aggregation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 sz="14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Adjust application’s parameters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6483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42 (25)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93" name="Rectangle 92"/>
          <p:cNvSpPr/>
          <p:nvPr/>
        </p:nvSpPr>
        <p:spPr>
          <a:xfrm flipH="1">
            <a:off x="209602" y="2100381"/>
            <a:ext cx="8754073" cy="524455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flipH="1">
            <a:off x="209602" y="2624837"/>
            <a:ext cx="8754073" cy="1024543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flipH="1">
            <a:off x="209601" y="3666161"/>
            <a:ext cx="8754073" cy="1829239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9605" y="6075144"/>
            <a:ext cx="7163546" cy="646331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r>
              <a:rPr lang="en-US" b="1" baseline="30000" dirty="0" smtClean="0">
                <a:solidFill>
                  <a:schemeClr val="bg1"/>
                </a:solidFill>
                <a:latin typeface="Arial"/>
                <a:cs typeface="Arial"/>
              </a:rPr>
              <a:t>Finding: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There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is not a unified method to fix the OOM errors</a:t>
            </a:r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.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general fix guide is to limit the data storage, the runtime data, or the memory usage of user code.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6490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474616" y="4716957"/>
            <a:ext cx="138229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308536" y="4716957"/>
            <a:ext cx="154738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968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00" y="2912400"/>
            <a:ext cx="7200212" cy="35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101100" y="4651733"/>
            <a:ext cx="236394" cy="84366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12463" y="4716957"/>
            <a:ext cx="230565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map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649404" y="4426107"/>
            <a:ext cx="442754" cy="1076754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308536" y="4716957"/>
            <a:ext cx="2509778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shuffle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4768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06" y="3252014"/>
            <a:ext cx="7219878" cy="3104336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7" name="Explosion 1 56"/>
          <p:cNvSpPr/>
          <p:nvPr/>
        </p:nvSpPr>
        <p:spPr>
          <a:xfrm>
            <a:off x="5538371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470705" y="5821741"/>
            <a:ext cx="231499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Cached data for 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5503094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65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</a:t>
            </a:r>
            <a:r>
              <a:rPr lang="en-US" altLang="zh-CN" dirty="0" smtClean="0"/>
              <a:t>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00" y="3250800"/>
            <a:ext cx="7217238" cy="3103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06332" y="5821741"/>
            <a:ext cx="3464106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cache threshold,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Memory_only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to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Disk_only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503094" y="4695305"/>
            <a:ext cx="242538" cy="80755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17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0" y="2894182"/>
            <a:ext cx="6177171" cy="3654688"/>
          </a:xfrm>
          <a:prstGeom prst="rect">
            <a:avLst/>
          </a:prstGeom>
        </p:spPr>
      </p:pic>
      <p:sp>
        <p:nvSpPr>
          <p:cNvPr id="55" name="Explosion 1 54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652353" y="4840858"/>
            <a:ext cx="2130538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024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11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691384" y="4463094"/>
            <a:ext cx="1084299" cy="1044449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691384" y="4463094"/>
            <a:ext cx="0" cy="1044449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983783" y="4840858"/>
            <a:ext cx="4301027" cy="307777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Increase partition number, change partition function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1136" y="5507543"/>
            <a:ext cx="8427596" cy="86177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Related work: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Kwon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YongChul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, et al. "</a:t>
            </a:r>
            <a:r>
              <a:rPr lang="en-US" sz="1600" dirty="0" err="1" smtClean="0">
                <a:solidFill>
                  <a:schemeClr val="bg1"/>
                </a:solidFill>
                <a:latin typeface="Arial"/>
                <a:cs typeface="Arial"/>
              </a:rPr>
              <a:t>SkewTune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: mitigating skew in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MapReduce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applications."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SIGMOD,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2012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.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Idea: Repartition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the unprocessed data for straggling tasks</a:t>
            </a:r>
            <a:endParaRPr lang="en-US" sz="1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74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660621" y="2506562"/>
            <a:ext cx="233030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DAG-based stages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7738" y="2243090"/>
            <a:ext cx="2996112" cy="241726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60620" y="3628782"/>
            <a:ext cx="3218045" cy="203022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7739" y="4931594"/>
            <a:ext cx="2996112" cy="167891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883852" y="3341156"/>
            <a:ext cx="776769" cy="131920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4" idx="1"/>
          </p:cNvCxnSpPr>
          <p:nvPr/>
        </p:nvCxnSpPr>
        <p:spPr>
          <a:xfrm flipV="1">
            <a:off x="3883852" y="4643894"/>
            <a:ext cx="776768" cy="117539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9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Rectangle 47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1" name="Explosion 1 50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01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2000"/>
            <a:ext cx="6731018" cy="28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Rectangle 55"/>
          <p:cNvSpPr/>
          <p:nvPr/>
        </p:nvSpPr>
        <p:spPr>
          <a:xfrm>
            <a:off x="2138823" y="5104371"/>
            <a:ext cx="748118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886940" y="5104371"/>
            <a:ext cx="978505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65926" y="6100055"/>
            <a:ext cx="370806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Using composite key (k, 1/2)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8823" y="5104371"/>
            <a:ext cx="1726622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7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0" name="Rectangle 59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3" name="Explosion 1 62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4265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Split  large record into small 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5600"/>
            <a:ext cx="6731018" cy="28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29948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97887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2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4" grpId="0" animBg="1"/>
      <p:bldP spid="15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871123"/>
              </p:ext>
            </p:extLst>
          </p:nvPr>
        </p:nvGraphicFramePr>
        <p:xfrm>
          <a:off x="5280676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26520"/>
              </p:ext>
            </p:extLst>
          </p:nvPr>
        </p:nvGraphicFramePr>
        <p:xfrm>
          <a:off x="1228738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010595" y="4346639"/>
            <a:ext cx="1215186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80676" y="3402227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80676" y="377618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80676" y="4200600"/>
            <a:ext cx="1272524" cy="141610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80676" y="561670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16938" y="3402227"/>
            <a:ext cx="636262" cy="258094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17771" y="2578530"/>
            <a:ext cx="41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Example</a:t>
            </a:r>
            <a:r>
              <a:rPr lang="zh-CN" altLang="en-US" dirty="0" smtClean="0">
                <a:latin typeface="Arial"/>
                <a:cs typeface="Arial"/>
              </a:rPr>
              <a:t>：</a:t>
            </a:r>
            <a:r>
              <a:rPr lang="en-US" dirty="0" err="1">
                <a:latin typeface="Arial"/>
                <a:cs typeface="Arial"/>
              </a:rPr>
              <a:t>groupBy</a:t>
            </a:r>
            <a:r>
              <a:rPr lang="en-US" dirty="0">
                <a:latin typeface="Arial"/>
                <a:cs typeface="Arial"/>
              </a:rPr>
              <a:t>(A), then Sort(B</a:t>
            </a:r>
            <a:r>
              <a:rPr lang="en-US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6669034" y="4562158"/>
            <a:ext cx="1068937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/>
          <p:cNvSpPr/>
          <p:nvPr/>
        </p:nvSpPr>
        <p:spPr>
          <a:xfrm>
            <a:off x="5036819" y="3459521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5036819" y="3840216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/>
          <p:cNvSpPr/>
          <p:nvPr/>
        </p:nvSpPr>
        <p:spPr>
          <a:xfrm>
            <a:off x="5036819" y="4200600"/>
            <a:ext cx="177799" cy="1416102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5036819" y="5626862"/>
            <a:ext cx="177799" cy="389154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8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983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76556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611725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662867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8145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211691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6013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7004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680968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23" name="Straight Arrow Connector 22"/>
          <p:cNvCxnSpPr>
            <a:endCxn id="11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12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3"/>
            <a:endCxn id="19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9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3"/>
            <a:endCxn id="20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20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3"/>
            <a:endCxn id="16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1" idx="3"/>
            <a:endCxn id="10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3"/>
            <a:endCxn id="17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2" idx="3"/>
            <a:endCxn id="21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5375283" y="3102718"/>
            <a:ext cx="2408465" cy="13711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63" name="Straight Arrow Connector 62"/>
          <p:cNvCxnSpPr>
            <a:stCxn id="19" idx="3"/>
            <a:endCxn id="61" idx="1"/>
          </p:cNvCxnSpPr>
          <p:nvPr/>
        </p:nvCxnSpPr>
        <p:spPr>
          <a:xfrm flipV="1">
            <a:off x="4979425" y="3788309"/>
            <a:ext cx="395858" cy="45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0" idx="3"/>
            <a:endCxn id="62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91315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400115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4" name="Straight Arrow Connector 73"/>
          <p:cNvCxnSpPr>
            <a:stCxn id="61" idx="3"/>
            <a:endCxn id="72" idx="1"/>
          </p:cNvCxnSpPr>
          <p:nvPr/>
        </p:nvCxnSpPr>
        <p:spPr>
          <a:xfrm>
            <a:off x="7783748" y="3788309"/>
            <a:ext cx="294292" cy="4452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2" idx="3"/>
            <a:endCxn id="7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4089729" y="3308800"/>
            <a:ext cx="896400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926592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873897" y="2485033"/>
            <a:ext cx="1352128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(A)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00893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70" name="Rectangle 69"/>
          <p:cNvSpPr/>
          <p:nvPr/>
        </p:nvSpPr>
        <p:spPr>
          <a:xfrm>
            <a:off x="2500531" y="2483525"/>
            <a:ext cx="1031465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697015"/>
              </p:ext>
            </p:extLst>
          </p:nvPr>
        </p:nvGraphicFramePr>
        <p:xfrm>
          <a:off x="6053665" y="3940178"/>
          <a:ext cx="168962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406"/>
                <a:gridCol w="422406"/>
                <a:gridCol w="422406"/>
                <a:gridCol w="422406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sp>
        <p:nvSpPr>
          <p:cNvPr id="49" name="Explosion 1 48"/>
          <p:cNvSpPr/>
          <p:nvPr/>
        </p:nvSpPr>
        <p:spPr>
          <a:xfrm>
            <a:off x="7075254" y="3467297"/>
            <a:ext cx="911587" cy="634041"/>
          </a:xfrm>
          <a:prstGeom prst="irregularSeal1">
            <a:avLst/>
          </a:prstGeom>
          <a:solidFill>
            <a:srgbClr val="953735"/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509789" y="3940178"/>
            <a:ext cx="50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416889" y="3550852"/>
            <a:ext cx="560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Sort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4986129" y="4305938"/>
            <a:ext cx="1067536" cy="24197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7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1" grpId="0" animBg="1"/>
      <p:bldP spid="62" grpId="0" animBg="1"/>
      <p:bldP spid="93" grpId="0" animBg="1"/>
      <p:bldP spid="15" grpId="0" animBg="1"/>
      <p:bldP spid="70" grpId="0" animBg="1"/>
      <p:bldP spid="49" grpId="0" animBg="1"/>
      <p:bldP spid="73" grpId="0"/>
      <p:bldP spid="8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1351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992108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65156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319220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453764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35358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438313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98132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61" name="Straight Arrow Connector 60"/>
          <p:cNvCxnSpPr>
            <a:endCxn id="53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2" idx="3"/>
            <a:endCxn id="54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5" idx="3"/>
            <a:endCxn id="57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6" idx="3"/>
            <a:endCxn id="57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9" idx="3"/>
            <a:endCxn id="58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0" idx="3"/>
            <a:endCxn id="58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3" idx="3"/>
            <a:endCxn id="55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3" idx="3"/>
            <a:endCxn id="59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4" idx="3"/>
            <a:endCxn id="56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4" idx="3"/>
            <a:endCxn id="60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5348967" y="3228172"/>
            <a:ext cx="2408465" cy="77958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  <a:p>
            <a:pPr algn="ctr"/>
            <a:endParaRPr lang="en-US" sz="1400" b="1" dirty="0" smtClean="0">
              <a:latin typeface="Arial"/>
              <a:cs typeface="Arial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79" name="Straight Arrow Connector 78"/>
          <p:cNvCxnSpPr>
            <a:stCxn id="57" idx="3"/>
            <a:endCxn id="76" idx="1"/>
          </p:cNvCxnSpPr>
          <p:nvPr/>
        </p:nvCxnSpPr>
        <p:spPr>
          <a:xfrm flipV="1">
            <a:off x="4979425" y="3617965"/>
            <a:ext cx="369542" cy="2162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8" idx="3"/>
            <a:endCxn id="78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957717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60319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7" name="Straight Arrow Connector 96"/>
          <p:cNvCxnSpPr>
            <a:stCxn id="76" idx="3"/>
            <a:endCxn id="96" idx="1"/>
          </p:cNvCxnSpPr>
          <p:nvPr/>
        </p:nvCxnSpPr>
        <p:spPr>
          <a:xfrm>
            <a:off x="7757432" y="3617965"/>
            <a:ext cx="320608" cy="615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8" idx="3"/>
            <a:endCxn id="8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4089729" y="3308800"/>
            <a:ext cx="889696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653441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2" name="Rectangle 101"/>
          <p:cNvSpPr/>
          <p:nvPr/>
        </p:nvSpPr>
        <p:spPr>
          <a:xfrm>
            <a:off x="3790430" y="2483525"/>
            <a:ext cx="1723962" cy="369332"/>
          </a:xfrm>
          <a:prstGeom prst="rect">
            <a:avLst/>
          </a:prstGeom>
          <a:solidFill>
            <a:srgbClr val="C0504D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((A,B))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2088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4" name="Rectangle 103"/>
          <p:cNvSpPr/>
          <p:nvPr/>
        </p:nvSpPr>
        <p:spPr>
          <a:xfrm>
            <a:off x="2364901" y="2483525"/>
            <a:ext cx="1370066" cy="369332"/>
          </a:xfrm>
          <a:prstGeom prst="rect">
            <a:avLst/>
          </a:prstGeom>
          <a:solidFill>
            <a:schemeClr val="accent2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Put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 into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lang="en-US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09" name="Straight Arrow Connector 108"/>
          <p:cNvCxnSpPr>
            <a:stCxn id="100" idx="3"/>
            <a:endCxn id="96" idx="1"/>
          </p:cNvCxnSpPr>
          <p:nvPr/>
        </p:nvCxnSpPr>
        <p:spPr>
          <a:xfrm>
            <a:off x="4979425" y="4028719"/>
            <a:ext cx="3098615" cy="204833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8084744" y="3714542"/>
            <a:ext cx="889696" cy="1459523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714781" y="4563972"/>
            <a:ext cx="1247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k</a:t>
            </a:r>
            <a:r>
              <a:rPr lang="en-US" dirty="0">
                <a:latin typeface="Arial"/>
                <a:cs typeface="Arial"/>
              </a:rPr>
              <a:t> is </a:t>
            </a:r>
            <a:r>
              <a:rPr lang="en-US" dirty="0" smtClean="0">
                <a:latin typeface="Arial"/>
                <a:cs typeface="Arial"/>
              </a:rPr>
              <a:t>sorted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5634469" y="4101338"/>
            <a:ext cx="18374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Output (</a:t>
            </a:r>
            <a:r>
              <a:rPr lang="en-US" sz="1600" b="1" dirty="0" err="1">
                <a:latin typeface="Arial"/>
                <a:cs typeface="Arial"/>
              </a:rPr>
              <a:t>k.first</a:t>
            </a:r>
            <a:r>
              <a:rPr lang="en-US" sz="1600" b="1" dirty="0">
                <a:latin typeface="Arial"/>
                <a:cs typeface="Arial"/>
              </a:rPr>
              <a:t>, v)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4094167" y="3296472"/>
            <a:ext cx="430826" cy="143015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>
            <a:stCxn id="114" idx="3"/>
            <a:endCxn id="49" idx="1"/>
          </p:cNvCxnSpPr>
          <p:nvPr/>
        </p:nvCxnSpPr>
        <p:spPr>
          <a:xfrm>
            <a:off x="4524993" y="4011551"/>
            <a:ext cx="1189788" cy="737087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47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6" grpId="0" animBg="1"/>
      <p:bldP spid="78" grpId="0" animBg="1"/>
      <p:bldP spid="100" grpId="0" animBg="1"/>
      <p:bldP spid="102" grpId="0" animBg="1"/>
      <p:bldP spid="104" grpId="0" animBg="1"/>
      <p:bldP spid="110" grpId="0" animBg="1"/>
      <p:bldP spid="49" grpId="0"/>
      <p:bldP spid="111" grpId="0"/>
      <p:bldP spid="1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0498"/>
            <a:ext cx="6082861" cy="276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3" name="Rectangle 62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81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1822" y="633603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2107" y="6329381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00" y="2962800"/>
            <a:ext cx="6083300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71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2275"/>
            <a:ext cx="6083300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1822" y="633603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2107" y="6329381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9092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75408" y="2459053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93402" y="2483711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75408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86476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288890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63223" y="3926213"/>
            <a:ext cx="528619" cy="1679764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87037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2" y="250656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RDDs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2111" y="2046095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1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92248" y="2044606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2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2111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3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92248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4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60622" y="3273528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5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09331" y="3272039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6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13059" y="3270550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7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02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8" grpId="0" animBg="1"/>
      <p:bldP spid="19" grpId="0" animBg="1"/>
      <p:bldP spid="20" grpId="0" animBg="1"/>
      <p:bldP spid="22" grpId="0" animBg="1"/>
      <p:bldP spid="14" grpId="0" animBg="1"/>
      <p:bldP spid="16" grpId="0" animBg="1"/>
      <p:bldP spid="17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1"/>
            <a:ext cx="1707829" cy="3203037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38" idx="3"/>
            <a:endCxn id="22" idx="1"/>
          </p:cNvCxnSpPr>
          <p:nvPr/>
        </p:nvCxnSpPr>
        <p:spPr>
          <a:xfrm flipV="1">
            <a:off x="2704062" y="3959070"/>
            <a:ext cx="1005410" cy="6811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709472" y="3666094"/>
            <a:ext cx="1604208" cy="5859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9356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4000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87410" y="3757783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38" idx="3"/>
            <a:endCxn id="48" idx="1"/>
          </p:cNvCxnSpPr>
          <p:nvPr/>
        </p:nvCxnSpPr>
        <p:spPr>
          <a:xfrm>
            <a:off x="2704062" y="3564931"/>
            <a:ext cx="1183348" cy="39899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8" idx="2"/>
          </p:cNvCxnSpPr>
          <p:nvPr/>
        </p:nvCxnSpPr>
        <p:spPr>
          <a:xfrm flipH="1">
            <a:off x="3982720" y="4170076"/>
            <a:ext cx="534384" cy="10312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4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107 0.18958 " pathEditMode="relative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48" grpId="0" animBg="1"/>
      <p:bldP spid="48" grpId="1" animBg="1"/>
      <p:bldP spid="48" grpId="2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5483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</a:p>
          <a:p>
            <a:pPr algn="ctr"/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53026" y="5115655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8" idx="0"/>
          </p:cNvCxnSpPr>
          <p:nvPr/>
        </p:nvCxnSpPr>
        <p:spPr>
          <a:xfrm flipV="1">
            <a:off x="3982720" y="4091151"/>
            <a:ext cx="701040" cy="102450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3" idx="3"/>
            <a:endCxn id="27" idx="1"/>
          </p:cNvCxnSpPr>
          <p:nvPr/>
        </p:nvCxnSpPr>
        <p:spPr>
          <a:xfrm>
            <a:off x="2704062" y="4785776"/>
            <a:ext cx="851938" cy="76354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556000" y="5343177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60800" y="5526291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39" name="Straight Arrow Connector 38"/>
          <p:cNvCxnSpPr>
            <a:stCxn id="44" idx="3"/>
            <a:endCxn id="37" idx="1"/>
          </p:cNvCxnSpPr>
          <p:nvPr/>
        </p:nvCxnSpPr>
        <p:spPr>
          <a:xfrm flipV="1">
            <a:off x="2704062" y="5732438"/>
            <a:ext cx="1156738" cy="275755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683742" y="3636595"/>
            <a:ext cx="1156738" cy="1550724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0"/>
          </p:cNvCxnSpPr>
          <p:nvPr/>
        </p:nvCxnSpPr>
        <p:spPr>
          <a:xfrm flipV="1">
            <a:off x="4185694" y="4165600"/>
            <a:ext cx="498066" cy="117757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7" idx="0"/>
          </p:cNvCxnSpPr>
          <p:nvPr/>
        </p:nvCxnSpPr>
        <p:spPr>
          <a:xfrm flipV="1">
            <a:off x="4490494" y="4165600"/>
            <a:ext cx="193266" cy="13606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616960" y="3835842"/>
            <a:ext cx="1801369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Cleanup() { merge; }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838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838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38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&lt;K1002’, V1002’&gt;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838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838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&lt;K1001’, V1001’&gt;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838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&lt;K1000’, V1000’&gt;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38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38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&lt;K2000’, V2000’&gt;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38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&lt;K2002’, V2002’&gt;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838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&lt;K2001’, V2001’&gt;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838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838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&lt;K2660’, V2660’&gt;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>
            <a:stCxn id="32" idx="3"/>
            <a:endCxn id="56" idx="1"/>
          </p:cNvCxnSpPr>
          <p:nvPr/>
        </p:nvCxnSpPr>
        <p:spPr>
          <a:xfrm>
            <a:off x="5418329" y="3989731"/>
            <a:ext cx="1419904" cy="25695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838233" y="3041068"/>
            <a:ext cx="1707829" cy="320743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311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925113" y="4528093"/>
            <a:ext cx="1707829" cy="978627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&lt;K3, K3&gt;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6596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skip the extremely large single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</a:t>
            </a:r>
            <a:r>
              <a:rPr lang="en-US" altLang="zh-CN" dirty="0" smtClean="0"/>
              <a:t>record</a:t>
            </a:r>
          </a:p>
          <a:p>
            <a:pPr lvl="2"/>
            <a:r>
              <a:rPr lang="en-US" altLang="zh-CN" dirty="0" smtClean="0"/>
              <a:t>Useful while </a:t>
            </a:r>
            <a:r>
              <a:rPr lang="en-US" altLang="zh-CN" dirty="0" smtClean="0">
                <a:solidFill>
                  <a:srgbClr val="393BAA"/>
                </a:solidFill>
              </a:rPr>
              <a:t>invoking a third-party library </a:t>
            </a:r>
            <a:r>
              <a:rPr lang="en-US" altLang="zh-CN" dirty="0" smtClean="0"/>
              <a:t>without code</a:t>
            </a:r>
          </a:p>
          <a:p>
            <a:pPr lvl="2"/>
            <a:r>
              <a:rPr lang="en-US" altLang="zh-CN" dirty="0" smtClean="0"/>
              <a:t>Useful while users </a:t>
            </a:r>
            <a:r>
              <a:rPr lang="en-US" altLang="zh-CN" dirty="0" smtClean="0">
                <a:solidFill>
                  <a:srgbClr val="393BAA"/>
                </a:solidFill>
              </a:rPr>
              <a:t>do not need precise results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4: Skip the abnormal data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49" name="Multiply 48"/>
          <p:cNvSpPr/>
          <p:nvPr/>
        </p:nvSpPr>
        <p:spPr>
          <a:xfrm>
            <a:off x="2009957" y="4750591"/>
            <a:ext cx="698043" cy="624049"/>
          </a:xfrm>
          <a:prstGeom prst="mathMultiply">
            <a:avLst>
              <a:gd name="adj1" fmla="val 18256"/>
            </a:avLst>
          </a:prstGeom>
          <a:solidFill>
            <a:srgbClr val="953735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25113" y="39810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25113" y="42528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433579" y="4252840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12251" y="400153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212251" y="427336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2251" y="454516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&lt;K4’, V4’&gt;</a:t>
            </a:r>
          </a:p>
        </p:txBody>
      </p:sp>
      <p:cxnSp>
        <p:nvCxnSpPr>
          <p:cNvPr id="44" name="Straight Arrow Connector 43"/>
          <p:cNvCxnSpPr>
            <a:stCxn id="22" idx="3"/>
          </p:cNvCxnSpPr>
          <p:nvPr/>
        </p:nvCxnSpPr>
        <p:spPr>
          <a:xfrm>
            <a:off x="2632942" y="4096609"/>
            <a:ext cx="1085618" cy="67973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925113" y="55458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&lt;K4, V4&gt;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718560" y="4622454"/>
            <a:ext cx="1473200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process(k, v)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35" idx="1"/>
          </p:cNvCxnSpPr>
          <p:nvPr/>
        </p:nvCxnSpPr>
        <p:spPr>
          <a:xfrm flipV="1">
            <a:off x="5191760" y="4117131"/>
            <a:ext cx="1020491" cy="659212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632942" y="4358640"/>
            <a:ext cx="1085618" cy="417703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6" idx="1"/>
          </p:cNvCxnSpPr>
          <p:nvPr/>
        </p:nvCxnSpPr>
        <p:spPr>
          <a:xfrm flipV="1">
            <a:off x="5191760" y="4388954"/>
            <a:ext cx="1020491" cy="38738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632942" y="4778974"/>
            <a:ext cx="689378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skip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>
            <a:stCxn id="45" idx="3"/>
          </p:cNvCxnSpPr>
          <p:nvPr/>
        </p:nvCxnSpPr>
        <p:spPr>
          <a:xfrm flipV="1">
            <a:off x="2632942" y="4776343"/>
            <a:ext cx="1085618" cy="885116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7" idx="3"/>
            <a:endCxn id="39" idx="1"/>
          </p:cNvCxnSpPr>
          <p:nvPr/>
        </p:nvCxnSpPr>
        <p:spPr>
          <a:xfrm flipV="1">
            <a:off x="5191760" y="4660752"/>
            <a:ext cx="1020491" cy="1155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25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5" grpId="0" animBg="1"/>
      <p:bldP spid="36" grpId="0" animBg="1"/>
      <p:bldP spid="39" grpId="0" animBg="1"/>
      <p:bldP spid="5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21532" cy="196596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>
                <a:solidFill>
                  <a:srgbClr val="393BAA"/>
                </a:solidFill>
              </a:rPr>
              <a:t>Aggregates tasks</a:t>
            </a:r>
            <a:r>
              <a:rPr lang="en-US" altLang="zh-CN" dirty="0">
                <a:solidFill>
                  <a:srgbClr val="393BAA"/>
                </a:solidFill>
              </a:rPr>
              <a:t>’ outputs in a multi-level tree </a:t>
            </a:r>
            <a:r>
              <a:rPr lang="en-US" altLang="zh-CN" dirty="0" smtClean="0">
                <a:solidFill>
                  <a:srgbClr val="393BAA"/>
                </a:solidFill>
              </a:rPr>
              <a:t>pattern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5: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Use tree aggregation instead of direct collect()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3290056"/>
            <a:ext cx="8006080" cy="272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922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an 139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Automatically balance the runtime memory usage of the framework and user code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65</a:t>
            </a:fld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6" name="Freeform 105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108" name="Straight Arrow Connector 107"/>
          <p:cNvCxnSpPr>
            <a:stCxn id="106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9" idx="3"/>
            <a:endCxn id="112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14" name="Straight Arrow Connector 113"/>
          <p:cNvCxnSpPr>
            <a:stCxn id="112" idx="3"/>
            <a:endCxn id="105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Cube 123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537625" y="5571008"/>
            <a:ext cx="11385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131" name="Straight Arrow Connector 130"/>
          <p:cNvCxnSpPr>
            <a:stCxn id="44" idx="1"/>
            <a:endCxn id="128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29" idx="2"/>
            <a:endCxn id="124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Pause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142" name="Straight Arrow Connector 141"/>
          <p:cNvCxnSpPr>
            <a:stCxn id="37" idx="3"/>
          </p:cNvCxnSpPr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986010" y="4659774"/>
            <a:ext cx="2003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back when memory usage is lower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7" name="Straight Arrow Connector 56"/>
          <p:cNvCxnSpPr>
            <a:stCxn id="5" idx="2"/>
            <a:endCxn id="37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03200" y="5588000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22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05" grpId="0" animBg="1"/>
      <p:bldP spid="106" grpId="0" animBg="1"/>
      <p:bldP spid="112" grpId="0" animBg="1"/>
      <p:bldP spid="124" grpId="0" animBg="1"/>
      <p:bldP spid="125" grpId="0"/>
      <p:bldP spid="127" grpId="0"/>
      <p:bldP spid="128" grpId="0" animBg="1"/>
      <p:bldP spid="138" grpId="0"/>
      <p:bldP spid="139" grpId="0"/>
      <p:bldP spid="141" grpId="0"/>
      <p:bldP spid="145" grpId="0"/>
      <p:bldP spid="29" grpId="0" animBg="1"/>
      <p:bldP spid="36" grpId="0" animBg="1"/>
      <p:bldP spid="44" grpId="0" animBg="1"/>
      <p:bldP spid="33" grpId="0"/>
      <p:bldP spid="5" grpId="0" animBg="1"/>
      <p:bldP spid="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</p:txBody>
      </p:sp>
      <p:sp>
        <p:nvSpPr>
          <p:cNvPr id="6" name="Folded Corner 5"/>
          <p:cNvSpPr/>
          <p:nvPr/>
        </p:nvSpPr>
        <p:spPr>
          <a:xfrm>
            <a:off x="2893568" y="2052321"/>
            <a:ext cx="2176272" cy="1200976"/>
          </a:xfrm>
          <a:prstGeom prst="foldedCorner">
            <a:avLst/>
          </a:prstGeom>
          <a:solidFill>
            <a:srgbClr val="C0504D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200" dirty="0" smtClean="0">
                <a:latin typeface="Courier"/>
                <a:cs typeface="Courier"/>
              </a:rPr>
              <a:t> map() {</a:t>
            </a:r>
          </a:p>
          <a:p>
            <a:r>
              <a:rPr lang="en-US" sz="1200" dirty="0" smtClean="0">
                <a:latin typeface="Courier"/>
                <a:cs typeface="Courier"/>
              </a:rPr>
              <a:t>   if(memory pressure)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b="1" dirty="0" smtClean="0">
                <a:solidFill>
                  <a:schemeClr val="bg1"/>
                </a:solidFill>
                <a:latin typeface="Courier"/>
                <a:cs typeface="Courier"/>
              </a:rPr>
              <a:t>interrupt();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process(</a:t>
            </a:r>
            <a:r>
              <a:rPr lang="en-US" sz="1200" dirty="0" err="1" smtClean="0">
                <a:latin typeface="Courier"/>
                <a:cs typeface="Courier"/>
              </a:rPr>
              <a:t>k,v</a:t>
            </a:r>
            <a:r>
              <a:rPr lang="en-US" sz="1200" dirty="0" smtClean="0">
                <a:latin typeface="Courier"/>
                <a:cs typeface="Courier"/>
              </a:rPr>
              <a:t>);</a:t>
            </a:r>
          </a:p>
          <a:p>
            <a:r>
              <a:rPr lang="en-US" sz="1200" dirty="0" smtClean="0">
                <a:latin typeface="Courier"/>
                <a:cs typeface="Courier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66</a:t>
            </a:fld>
            <a:endParaRPr lang="en-US"/>
          </a:p>
        </p:txBody>
      </p:sp>
      <p:sp>
        <p:nvSpPr>
          <p:cNvPr id="38" name="Can 37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3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3"/>
            <a:endCxn id="47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42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be 49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37625" y="5571008"/>
            <a:ext cx="1299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 /</a:t>
            </a:r>
          </a:p>
          <a:p>
            <a:r>
              <a:rPr lang="en-US" sz="1600" dirty="0" smtClean="0">
                <a:latin typeface="Arial"/>
                <a:cs typeface="Arial"/>
              </a:rPr>
              <a:t>Final 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4" name="Straight Arrow Connector 53"/>
          <p:cNvCxnSpPr>
            <a:stCxn id="65" idx="1"/>
            <a:endCxn id="53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3" idx="2"/>
            <a:endCxn id="50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Interrupt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60" name="Straight Arrow Connector 59"/>
          <p:cNvCxnSpPr>
            <a:stCxn id="69" idx="3"/>
          </p:cNvCxnSpPr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3" name="Cube 62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66" name="Straight Arrow Connector 65"/>
          <p:cNvCxnSpPr>
            <a:stCxn id="68" idx="2"/>
            <a:endCxn id="69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986010" y="4659774"/>
            <a:ext cx="20039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back when memory usage is lower</a:t>
            </a:r>
          </a:p>
          <a:p>
            <a:r>
              <a:rPr lang="en-US" sz="1600" dirty="0">
                <a:latin typeface="Arial"/>
                <a:cs typeface="Arial"/>
              </a:rPr>
              <a:t>or perform </a:t>
            </a:r>
            <a:endParaRPr lang="en-US" sz="1600" dirty="0" smtClean="0"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Map</a:t>
            </a:r>
            <a:r>
              <a:rPr lang="en-US" sz="1600" dirty="0">
                <a:solidFill>
                  <a:srgbClr val="393BAA"/>
                </a:solidFill>
                <a:latin typeface="Arial"/>
                <a:cs typeface="Arial"/>
              </a:rPr>
              <a:t>-Reduce-</a:t>
            </a:r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Merge</a:t>
            </a:r>
            <a:endParaRPr lang="en-US" sz="1600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4380110" y="2854960"/>
            <a:ext cx="236360" cy="734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6559" y="6347395"/>
            <a:ext cx="7682385" cy="461665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Related work: Fang 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L, Nguyen K, Xu G, et al. </a:t>
            </a:r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Interruptible tasks: Treating memory pressure as interrupts for highly scalable data-parallel </a:t>
            </a:r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programs. </a:t>
            </a:r>
            <a:r>
              <a:rPr lang="en-US" sz="1200" i="1" dirty="0" smtClean="0">
                <a:solidFill>
                  <a:srgbClr val="FFFFFF"/>
                </a:solidFill>
                <a:latin typeface="Arial"/>
                <a:cs typeface="Arial"/>
              </a:rPr>
              <a:t>SOSP</a:t>
            </a: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 2015.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96245" y="2161978"/>
            <a:ext cx="3876635" cy="646331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// The output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is sent 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to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shuffling</a:t>
            </a: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Hyracks.pushToShuffle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output.getData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());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PartitionManager.release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(output);</a:t>
            </a:r>
          </a:p>
        </p:txBody>
      </p:sp>
      <p:cxnSp>
        <p:nvCxnSpPr>
          <p:cNvPr id="80" name="Straight Arrow Connector 79"/>
          <p:cNvCxnSpPr>
            <a:stCxn id="68" idx="3"/>
            <a:endCxn id="82" idx="1"/>
          </p:cNvCxnSpPr>
          <p:nvPr/>
        </p:nvCxnSpPr>
        <p:spPr>
          <a:xfrm>
            <a:off x="4837399" y="4423045"/>
            <a:ext cx="1273943" cy="151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5297845" y="4169097"/>
            <a:ext cx="1646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Send to reducer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6111342" y="4490385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90" name="Straight Arrow Connector 89"/>
          <p:cNvCxnSpPr>
            <a:endCxn id="19" idx="1"/>
          </p:cNvCxnSpPr>
          <p:nvPr/>
        </p:nvCxnSpPr>
        <p:spPr>
          <a:xfrm flipV="1">
            <a:off x="4574613" y="2485144"/>
            <a:ext cx="621632" cy="125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93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2" grpId="0" animBg="1"/>
      <p:bldP spid="43" grpId="0" animBg="1"/>
      <p:bldP spid="47" grpId="0" animBg="1"/>
      <p:bldP spid="50" grpId="0" animBg="1"/>
      <p:bldP spid="51" grpId="0"/>
      <p:bldP spid="52" grpId="0"/>
      <p:bldP spid="53" grpId="0" animBg="1"/>
      <p:bldP spid="56" grpId="0"/>
      <p:bldP spid="58" grpId="0"/>
      <p:bldP spid="59" grpId="0"/>
      <p:bldP spid="63" grpId="0" animBg="1"/>
      <p:bldP spid="64" grpId="0" animBg="1"/>
      <p:bldP spid="65" grpId="0" animBg="1"/>
      <p:bldP spid="67" grpId="0"/>
      <p:bldP spid="68" grpId="0" animBg="1"/>
      <p:bldP spid="69" grpId="0" animBg="1"/>
      <p:bldP spid="70" grpId="0"/>
      <p:bldP spid="19" grpId="0" animBg="1"/>
      <p:bldP spid="81" grpId="0"/>
      <p:bldP spid="81" grpId="1"/>
      <p:bldP spid="82" grpId="0" animBg="1"/>
      <p:bldP spid="82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2308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18 OOM errors occur in </a:t>
            </a:r>
            <a:r>
              <a:rPr lang="en-US" altLang="zh-CN" i="1" dirty="0" err="1" smtClean="0">
                <a:solidFill>
                  <a:srgbClr val="393BAA"/>
                </a:solidFill>
              </a:rPr>
              <a:t>ArrayList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Map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Set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Queue</a:t>
            </a:r>
            <a:r>
              <a:rPr lang="en-US" altLang="zh-CN" dirty="0" smtClean="0">
                <a:solidFill>
                  <a:srgbClr val="393BAA"/>
                </a:solidFill>
              </a:rPr>
              <a:t>, etc.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New data structures</a:t>
            </a:r>
          </a:p>
          <a:p>
            <a:pPr lvl="2"/>
            <a:r>
              <a:rPr lang="en-US" altLang="zh-CN" dirty="0" smtClean="0"/>
              <a:t>For aggregating &lt;</a:t>
            </a:r>
            <a:r>
              <a:rPr lang="en-US" altLang="zh-CN" i="1" dirty="0" smtClean="0"/>
              <a:t>k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v</a:t>
            </a:r>
            <a:r>
              <a:rPr lang="en-US" altLang="zh-CN" dirty="0" smtClean="0"/>
              <a:t>&gt; records and storing accumulated results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67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50" y="3251200"/>
            <a:ext cx="5258438" cy="3298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 25"/>
          <p:cNvSpPr/>
          <p:nvPr/>
        </p:nvSpPr>
        <p:spPr>
          <a:xfrm>
            <a:off x="6227588" y="4207838"/>
            <a:ext cx="2804652" cy="1169551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Commonly used APIs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Accurate size estimation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Efficient Swap mechanism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Random access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Data-skew and OOM tolerance</a:t>
            </a:r>
          </a:p>
        </p:txBody>
      </p:sp>
    </p:spTree>
    <p:extLst>
      <p:ext uri="{BB962C8B-B14F-4D97-AF65-F5344CB8AC3E}">
        <p14:creationId xmlns:p14="http://schemas.microsoft.com/office/powerpoint/2010/main" val="206195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140" y="2420491"/>
            <a:ext cx="3463860" cy="3274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02960" cy="282308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sz="1800" dirty="0" smtClean="0">
                <a:solidFill>
                  <a:srgbClr val="393BAA"/>
                </a:solidFill>
              </a:rPr>
              <a:t>Disk-based containers: STXXL [1], TPIE [2]</a:t>
            </a:r>
          </a:p>
          <a:p>
            <a:pPr lvl="1"/>
            <a:r>
              <a:rPr lang="en-US" sz="1800" dirty="0"/>
              <a:t>Compressed Buffer </a:t>
            </a:r>
            <a:r>
              <a:rPr lang="en-US" sz="1800" dirty="0" smtClean="0"/>
              <a:t>Trees [3] (future work)</a:t>
            </a:r>
          </a:p>
          <a:p>
            <a:pPr lvl="2"/>
            <a:r>
              <a:rPr lang="en-US" sz="1600" dirty="0" smtClean="0"/>
              <a:t>lower </a:t>
            </a:r>
            <a:r>
              <a:rPr lang="en-US" sz="1600" dirty="0"/>
              <a:t>levels of the </a:t>
            </a:r>
            <a:r>
              <a:rPr lang="en-US" sz="1600" dirty="0" smtClean="0"/>
              <a:t>tree</a:t>
            </a:r>
            <a:r>
              <a:rPr lang="en-US" sz="1600" dirty="0"/>
              <a:t> </a:t>
            </a:r>
            <a:r>
              <a:rPr lang="en-US" sz="1600" dirty="0" smtClean="0"/>
              <a:t>on disk</a:t>
            </a:r>
          </a:p>
          <a:p>
            <a:pPr lvl="2"/>
            <a:r>
              <a:rPr lang="en-US" sz="1600" dirty="0" smtClean="0"/>
              <a:t>higher </a:t>
            </a:r>
            <a:r>
              <a:rPr lang="en-US" sz="1600" dirty="0"/>
              <a:t>levels </a:t>
            </a:r>
            <a:r>
              <a:rPr lang="en-US" sz="1600" dirty="0" smtClean="0"/>
              <a:t>in compressed </a:t>
            </a:r>
            <a:r>
              <a:rPr lang="en-US" sz="1600" dirty="0"/>
              <a:t>memory</a:t>
            </a:r>
          </a:p>
          <a:p>
            <a:pPr lvl="2"/>
            <a:r>
              <a:rPr lang="en-US" sz="1600" dirty="0"/>
              <a:t>compressing sub-trees with high </a:t>
            </a:r>
            <a:r>
              <a:rPr lang="en-US" sz="1600" dirty="0" smtClean="0"/>
              <a:t>aggregation </a:t>
            </a:r>
            <a:r>
              <a:rPr lang="en-US" sz="1600" dirty="0"/>
              <a:t>activity in memory </a:t>
            </a:r>
            <a:endParaRPr lang="en-US" sz="1600" dirty="0" smtClean="0"/>
          </a:p>
          <a:p>
            <a:pPr lvl="1"/>
            <a:endParaRPr lang="en-US" altLang="zh-CN" dirty="0" smtClean="0">
              <a:solidFill>
                <a:srgbClr val="393BAA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5600" y="5890478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[1] “STXXL: Standard Template Library for Extra Large Data Sets.” http://</a:t>
            </a:r>
            <a:r>
              <a:rPr lang="en-US" sz="1200" dirty="0" err="1">
                <a:latin typeface="Arial"/>
                <a:cs typeface="Arial"/>
              </a:rPr>
              <a:t>stxxl.sourceforge.net</a:t>
            </a:r>
            <a:r>
              <a:rPr lang="en-US" sz="1200" dirty="0">
                <a:latin typeface="Arial"/>
                <a:cs typeface="Arial"/>
              </a:rPr>
              <a:t>/ </a:t>
            </a:r>
          </a:p>
          <a:p>
            <a:r>
              <a:rPr lang="en-US" sz="1200" dirty="0">
                <a:latin typeface="Arial"/>
                <a:cs typeface="Arial"/>
              </a:rPr>
              <a:t>[2] “TPIE - The </a:t>
            </a:r>
            <a:r>
              <a:rPr lang="en-US" sz="1200" dirty="0" err="1">
                <a:latin typeface="Arial"/>
                <a:cs typeface="Arial"/>
              </a:rPr>
              <a:t>Templated</a:t>
            </a:r>
            <a:r>
              <a:rPr lang="en-US" sz="1200" dirty="0">
                <a:latin typeface="Arial"/>
                <a:cs typeface="Arial"/>
              </a:rPr>
              <a:t> Portable I/O Environment.” http://madalgo.au.dk/tpie/</a:t>
            </a:r>
          </a:p>
          <a:p>
            <a:r>
              <a:rPr lang="en-US" sz="1200" dirty="0">
                <a:latin typeface="Arial"/>
                <a:cs typeface="Arial"/>
              </a:rPr>
              <a:t>[3] Amur H, Richter W, Andersen D G, et al. Memory-efficient </a:t>
            </a:r>
            <a:r>
              <a:rPr lang="en-US" sz="1200" dirty="0" err="1">
                <a:latin typeface="Arial"/>
                <a:cs typeface="Arial"/>
              </a:rPr>
              <a:t>groupby</a:t>
            </a:r>
            <a:r>
              <a:rPr lang="en-US" sz="1200" dirty="0">
                <a:latin typeface="Arial"/>
                <a:cs typeface="Arial"/>
              </a:rPr>
              <a:t>-aggregate using compressed buffer trees. SOCC 2013. </a:t>
            </a:r>
          </a:p>
        </p:txBody>
      </p:sp>
    </p:spTree>
    <p:extLst>
      <p:ext uri="{BB962C8B-B14F-4D97-AF65-F5344CB8AC3E}">
        <p14:creationId xmlns:p14="http://schemas.microsoft.com/office/powerpoint/2010/main" val="497360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7246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Studied 123 OOM errors in Hadoop/Spark applications</a:t>
            </a:r>
          </a:p>
          <a:p>
            <a:r>
              <a:rPr lang="en-US" dirty="0" smtClean="0"/>
              <a:t>Summarized the common OOM root causes</a:t>
            </a:r>
          </a:p>
          <a:p>
            <a:pPr lvl="1"/>
            <a:r>
              <a:rPr lang="en-US" dirty="0" smtClean="0"/>
              <a:t>large buffered/cached data</a:t>
            </a:r>
          </a:p>
          <a:p>
            <a:pPr lvl="1"/>
            <a:r>
              <a:rPr lang="en-US" dirty="0" smtClean="0"/>
              <a:t>abnormal dataflow </a:t>
            </a:r>
          </a:p>
          <a:p>
            <a:pPr lvl="1"/>
            <a:r>
              <a:rPr lang="en-US" dirty="0" smtClean="0"/>
              <a:t>memory</a:t>
            </a:r>
            <a:r>
              <a:rPr lang="en-US" dirty="0"/>
              <a:t>-consuming user </a:t>
            </a:r>
            <a:r>
              <a:rPr lang="en-US" dirty="0" smtClean="0"/>
              <a:t>code</a:t>
            </a:r>
            <a:endParaRPr lang="en-US" dirty="0"/>
          </a:p>
          <a:p>
            <a:r>
              <a:rPr lang="en-US" dirty="0" smtClean="0"/>
              <a:t>Summarized the common </a:t>
            </a:r>
            <a:r>
              <a:rPr lang="en-US" dirty="0"/>
              <a:t>fix </a:t>
            </a:r>
            <a:r>
              <a:rPr lang="en-US" dirty="0" smtClean="0"/>
              <a:t>patterns</a:t>
            </a:r>
          </a:p>
          <a:p>
            <a:r>
              <a:rPr lang="en-US" altLang="zh-CN" dirty="0" smtClean="0"/>
              <a:t>Proposed two </a:t>
            </a:r>
            <a:r>
              <a:rPr lang="en-US" dirty="0" smtClean="0"/>
              <a:t>fault-tolerant mechanisms</a:t>
            </a:r>
          </a:p>
          <a:p>
            <a:pPr marL="457200" lvl="1" indent="0">
              <a:buNone/>
            </a:pPr>
            <a:endParaRPr lang="en-US" sz="1600" dirty="0" smtClean="0">
              <a:ea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374204" y="2379495"/>
            <a:ext cx="1634238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4204" y="4832963"/>
            <a:ext cx="1634238" cy="1888511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780344" y="3629175"/>
            <a:ext cx="1634238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2" y="250656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Pipeline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77573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3200" dirty="0" err="1" smtClean="0">
                <a:latin typeface="Arial"/>
                <a:ea typeface="黑体"/>
                <a:cs typeface="Arial"/>
              </a:rPr>
              <a:t>Mprof</a:t>
            </a:r>
            <a:r>
              <a:rPr lang="en-US" altLang="zh-CN" sz="3200" dirty="0" smtClean="0">
                <a:latin typeface="Arial"/>
                <a:ea typeface="黑体"/>
                <a:cs typeface="Arial"/>
              </a:rPr>
              <a:t>: Memory profiler for diagnosing memory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0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93BAA"/>
                </a:solidFill>
              </a:rPr>
              <a:t>MapReduce applications frequently suffer from</a:t>
            </a:r>
          </a:p>
          <a:p>
            <a:pPr lvl="1"/>
            <a:r>
              <a:rPr lang="en-US" sz="1800" dirty="0" smtClean="0"/>
              <a:t>High memory consumption</a:t>
            </a:r>
          </a:p>
          <a:p>
            <a:pPr lvl="1"/>
            <a:r>
              <a:rPr lang="en-US" sz="1800" dirty="0" smtClean="0"/>
              <a:t>Out of memory errors</a:t>
            </a:r>
          </a:p>
          <a:p>
            <a:r>
              <a:rPr lang="en-US" altLang="zh-CN" dirty="0" smtClean="0">
                <a:solidFill>
                  <a:srgbClr val="393BAA"/>
                </a:solidFill>
              </a:rPr>
              <a:t>It is hard for users to figure out the causes</a:t>
            </a:r>
            <a:endParaRPr lang="en-US" dirty="0" smtClean="0">
              <a:solidFill>
                <a:srgbClr val="393BAA"/>
              </a:solidFill>
            </a:endParaRPr>
          </a:p>
          <a:p>
            <a:pPr lvl="1"/>
            <a:r>
              <a:rPr lang="en-US" sz="1800" dirty="0" smtClean="0"/>
              <a:t>Static &lt;</a:t>
            </a:r>
            <a:r>
              <a:rPr lang="en-US" sz="1800" i="1" dirty="0" smtClean="0"/>
              <a:t>data</a:t>
            </a:r>
            <a:r>
              <a:rPr lang="en-US" sz="1800" dirty="0" smtClean="0"/>
              <a:t>, </a:t>
            </a:r>
            <a:r>
              <a:rPr lang="en-US" sz="1800" i="1" dirty="0" smtClean="0"/>
              <a:t>configurations</a:t>
            </a:r>
            <a:r>
              <a:rPr lang="en-US" sz="1800" dirty="0" smtClean="0"/>
              <a:t>, </a:t>
            </a:r>
            <a:r>
              <a:rPr lang="en-US" sz="1800" i="1" dirty="0" smtClean="0"/>
              <a:t>user code</a:t>
            </a:r>
            <a:r>
              <a:rPr lang="en-US" sz="1800" dirty="0" smtClean="0"/>
              <a:t>&gt; </a:t>
            </a:r>
            <a:r>
              <a:rPr lang="en-US" sz="1800" dirty="0" smtClean="0">
                <a:sym typeface="Wingdings"/>
              </a:rPr>
              <a:t> </a:t>
            </a:r>
            <a:r>
              <a:rPr lang="en-US" sz="1800" dirty="0" smtClean="0"/>
              <a:t>runtime memory usage</a:t>
            </a:r>
          </a:p>
          <a:p>
            <a:pPr lvl="1"/>
            <a:r>
              <a:rPr lang="en-US" sz="1800" dirty="0" smtClean="0"/>
              <a:t>No memory usage model</a:t>
            </a:r>
          </a:p>
          <a:p>
            <a:pPr lvl="2"/>
            <a:r>
              <a:rPr lang="en-US" sz="1600" dirty="0" err="1" smtClean="0"/>
              <a:t>MemUsage</a:t>
            </a:r>
            <a:r>
              <a:rPr lang="en-US" sz="1600" dirty="0" smtClean="0"/>
              <a:t>(task) = </a:t>
            </a:r>
            <a:r>
              <a:rPr lang="en-US" sz="1600" i="1" dirty="0" smtClean="0"/>
              <a:t>f</a:t>
            </a:r>
            <a:r>
              <a:rPr lang="en-US" sz="1600" dirty="0" smtClean="0"/>
              <a:t> (data, configurations, user code)</a:t>
            </a:r>
            <a:endParaRPr lang="en-US" sz="1600" dirty="0"/>
          </a:p>
          <a:p>
            <a:pPr lvl="1"/>
            <a:r>
              <a:rPr lang="en-US" sz="1800" dirty="0" smtClean="0"/>
              <a:t>User code is arbitrarily written, or generated by high-level languages</a:t>
            </a:r>
            <a:endParaRPr lang="en-US" sz="1800" dirty="0"/>
          </a:p>
          <a:p>
            <a:pPr lvl="1"/>
            <a:endParaRPr lang="en-US" dirty="0" smtClean="0"/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4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800" dirty="0" smtClean="0"/>
              <a:t>– Current memory profilers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do</a:t>
            </a:r>
          </a:p>
          <a:p>
            <a:pPr lvl="1"/>
            <a:r>
              <a:rPr lang="en-US" dirty="0" smtClean="0"/>
              <a:t>Figure </a:t>
            </a:r>
            <a:r>
              <a:rPr lang="en-US" dirty="0"/>
              <a:t>out </a:t>
            </a:r>
            <a:r>
              <a:rPr lang="en-US" dirty="0">
                <a:solidFill>
                  <a:srgbClr val="393BAA"/>
                </a:solidFill>
              </a:rPr>
              <a:t>what objects </a:t>
            </a:r>
            <a:r>
              <a:rPr lang="en-US" dirty="0"/>
              <a:t>are </a:t>
            </a:r>
            <a:r>
              <a:rPr lang="en-US" dirty="0" smtClean="0"/>
              <a:t>persisted </a:t>
            </a:r>
            <a:r>
              <a:rPr lang="en-US" dirty="0"/>
              <a:t>in </a:t>
            </a:r>
            <a:r>
              <a:rPr lang="en-US" dirty="0" smtClean="0"/>
              <a:t>memory</a:t>
            </a:r>
          </a:p>
          <a:p>
            <a:pPr lvl="2"/>
            <a:r>
              <a:rPr lang="en-US" dirty="0" smtClean="0"/>
              <a:t>Memory usage profilers (e.g., </a:t>
            </a:r>
            <a:r>
              <a:rPr lang="en-US" dirty="0" err="1" smtClean="0"/>
              <a:t>JProfiler</a:t>
            </a:r>
            <a:r>
              <a:rPr lang="en-US" dirty="0" smtClean="0"/>
              <a:t>, Eclipse MAT)</a:t>
            </a:r>
          </a:p>
          <a:p>
            <a:pPr lvl="1"/>
            <a:r>
              <a:rPr lang="en-US" dirty="0" smtClean="0"/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what objects </a:t>
            </a:r>
            <a:r>
              <a:rPr lang="en-US" dirty="0" smtClean="0"/>
              <a:t>are </a:t>
            </a:r>
            <a:r>
              <a:rPr lang="en-US" i="1" dirty="0" smtClean="0"/>
              <a:t>unnecessarily</a:t>
            </a:r>
            <a:r>
              <a:rPr lang="en-US" dirty="0" smtClean="0"/>
              <a:t> persisted in memory</a:t>
            </a:r>
          </a:p>
          <a:p>
            <a:pPr lvl="2"/>
            <a:r>
              <a:rPr lang="en-US" dirty="0" smtClean="0"/>
              <a:t>Memory leak detectors (e.g., Cork, Container profiling)</a:t>
            </a:r>
            <a:endParaRPr lang="en-US" dirty="0"/>
          </a:p>
          <a:p>
            <a:pPr lvl="1"/>
            <a:endParaRPr lang="en-US" dirty="0" smtClean="0"/>
          </a:p>
          <a:p>
            <a:pPr marL="342900" lvl="1" indent="-342900"/>
            <a:r>
              <a:rPr lang="en-US" sz="2400" dirty="0"/>
              <a:t>Cannot </a:t>
            </a:r>
            <a:r>
              <a:rPr lang="en-US" sz="2400" dirty="0" smtClean="0"/>
              <a:t>do</a:t>
            </a:r>
          </a:p>
          <a:p>
            <a:pPr lvl="1"/>
            <a:r>
              <a:rPr lang="en-US" dirty="0">
                <a:solidFill>
                  <a:srgbClr val="393BAA"/>
                </a:solidFill>
              </a:rPr>
              <a:t>Where</a:t>
            </a:r>
            <a:r>
              <a:rPr lang="en-US" dirty="0"/>
              <a:t> </a:t>
            </a:r>
            <a:r>
              <a:rPr lang="en-US" dirty="0" smtClean="0"/>
              <a:t>the objects </a:t>
            </a:r>
            <a:r>
              <a:rPr lang="en-US" dirty="0"/>
              <a:t>come from</a:t>
            </a:r>
          </a:p>
          <a:p>
            <a:pPr lvl="1"/>
            <a:r>
              <a:rPr lang="en-US" dirty="0">
                <a:solidFill>
                  <a:srgbClr val="393BAA"/>
                </a:solidFill>
              </a:rPr>
              <a:t>Why</a:t>
            </a:r>
            <a:r>
              <a:rPr lang="en-US" dirty="0"/>
              <a:t> </a:t>
            </a:r>
            <a:r>
              <a:rPr lang="en-US" dirty="0" smtClean="0"/>
              <a:t>the objects </a:t>
            </a:r>
            <a:r>
              <a:rPr lang="en-US" dirty="0"/>
              <a:t>become so large</a:t>
            </a:r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4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 </a:t>
            </a:r>
            <a:r>
              <a:rPr lang="en-US" sz="2800" dirty="0" smtClean="0"/>
              <a:t>– Memory profiler for MR applications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Memory profiling</a:t>
            </a:r>
          </a:p>
          <a:p>
            <a:pPr lvl="1"/>
            <a:r>
              <a:rPr lang="en-US" dirty="0" smtClean="0"/>
              <a:t>Profile the memory usage of MapReduce applications</a:t>
            </a:r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Application: 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850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 </a:t>
            </a:r>
            <a:r>
              <a:rPr lang="en-US" sz="2800" dirty="0" smtClean="0"/>
              <a:t>– Memory profiler for MR applications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Memory problem diagnosis</a:t>
            </a:r>
          </a:p>
          <a:p>
            <a:pPr lvl="1"/>
            <a:r>
              <a:rPr lang="en-US" dirty="0" smtClean="0"/>
              <a:t>Trace memory problems back to &lt;data, </a:t>
            </a:r>
            <a:r>
              <a:rPr lang="en-US" dirty="0" err="1" smtClean="0"/>
              <a:t>confs</a:t>
            </a:r>
            <a:r>
              <a:rPr lang="en-US" dirty="0" smtClean="0"/>
              <a:t>, user code&gt;</a:t>
            </a:r>
            <a:endParaRPr lang="en-US" dirty="0"/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Application: 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4378960" y="3373120"/>
            <a:ext cx="985520" cy="2206890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Trace back to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72840" y="5580010"/>
            <a:ext cx="2280920" cy="8309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High memory usage,</a:t>
            </a: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Out of memory errors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700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Memory profiling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between app’s static information and runtime memory usage</a:t>
            </a:r>
          </a:p>
          <a:p>
            <a:pPr lvl="1"/>
            <a:r>
              <a:rPr lang="en-US" dirty="0" smtClean="0"/>
              <a:t>Reconstruct the dataflow</a:t>
            </a:r>
          </a:p>
          <a:p>
            <a:pPr lvl="2"/>
            <a:r>
              <a:rPr lang="en-US" dirty="0" smtClean="0"/>
              <a:t>Figure out &lt;job’s configurations, runtime data&gt;</a:t>
            </a:r>
          </a:p>
          <a:p>
            <a:pPr lvl="1"/>
            <a:r>
              <a:rPr lang="en-US" dirty="0" smtClean="0"/>
              <a:t>Reconstruct memory usage history of user code</a:t>
            </a:r>
          </a:p>
          <a:p>
            <a:pPr lvl="2"/>
            <a:r>
              <a:rPr lang="en-US" dirty="0" smtClean="0"/>
              <a:t>Lifecycle-aware memory monitoring strategy</a:t>
            </a:r>
          </a:p>
          <a:p>
            <a:pPr lvl="1"/>
            <a:r>
              <a:rPr lang="en-US" dirty="0" smtClean="0"/>
              <a:t>Perform correlation analysis on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75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00" y="4338000"/>
            <a:ext cx="27813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/>
          <p:cNvSpPr/>
          <p:nvPr/>
        </p:nvSpPr>
        <p:spPr>
          <a:xfrm>
            <a:off x="4358640" y="4903113"/>
            <a:ext cx="4389120" cy="830997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Dataflow model</a:t>
            </a:r>
          </a:p>
          <a:p>
            <a:pPr algn="ctr"/>
            <a:endParaRPr lang="en-US" sz="16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downstream data = </a:t>
            </a:r>
            <a:r>
              <a:rPr lang="en-US" sz="1600" i="1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(upstream data, </a:t>
            </a:r>
            <a:r>
              <a:rPr lang="en-US" sz="1600" dirty="0" err="1" smtClean="0">
                <a:solidFill>
                  <a:srgbClr val="FFFFFF"/>
                </a:solidFill>
                <a:latin typeface="Arial"/>
                <a:cs typeface="Arial"/>
              </a:rPr>
              <a:t>confs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0893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Memory profiling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between app’s static information and runtime memory usage</a:t>
            </a:r>
          </a:p>
          <a:p>
            <a:pPr lvl="1"/>
            <a:r>
              <a:rPr lang="en-US" dirty="0" smtClean="0"/>
              <a:t>Reconstruct the dataflow</a:t>
            </a:r>
          </a:p>
          <a:p>
            <a:pPr lvl="2"/>
            <a:r>
              <a:rPr lang="en-US" dirty="0" smtClean="0"/>
              <a:t>Figure out &lt;job’s configurations, runtime data&gt;</a:t>
            </a:r>
          </a:p>
          <a:p>
            <a:pPr lvl="1"/>
            <a:r>
              <a:rPr lang="en-US" dirty="0" smtClean="0"/>
              <a:t>Reconstruct memory usage history of user code</a:t>
            </a:r>
          </a:p>
          <a:p>
            <a:pPr lvl="2"/>
            <a:r>
              <a:rPr lang="en-US" dirty="0" smtClean="0"/>
              <a:t>Lifecycle-aware memory monitoring strategy</a:t>
            </a:r>
          </a:p>
          <a:p>
            <a:pPr lvl="1"/>
            <a:r>
              <a:rPr lang="en-US" dirty="0" smtClean="0"/>
              <a:t>Perform correlation analysis on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00" y="4338000"/>
            <a:ext cx="62230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297680" y="3186073"/>
            <a:ext cx="4389120" cy="830997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User code model</a:t>
            </a:r>
          </a:p>
          <a:p>
            <a:pPr algn="ctr"/>
            <a:endParaRPr lang="en-US" sz="16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User objects = </a:t>
            </a:r>
            <a:r>
              <a:rPr lang="en-US" sz="1600" i="1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(input data, user code)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8822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Memory problem diagnosis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 for memory diagnosis</a:t>
            </a:r>
            <a:endParaRPr lang="en-US" dirty="0"/>
          </a:p>
          <a:p>
            <a:pPr lvl="1"/>
            <a:r>
              <a:rPr lang="en-US" dirty="0" smtClean="0"/>
              <a:t>Rules for user code</a:t>
            </a:r>
          </a:p>
          <a:p>
            <a:pPr lvl="2"/>
            <a:r>
              <a:rPr lang="en-US" dirty="0" smtClean="0"/>
              <a:t>OOM error =&gt; root cause in user code &amp; error-related data</a:t>
            </a:r>
          </a:p>
          <a:p>
            <a:pPr lvl="1"/>
            <a:r>
              <a:rPr lang="en-US" dirty="0"/>
              <a:t>Rules for dataflow</a:t>
            </a:r>
          </a:p>
          <a:p>
            <a:pPr lvl="2"/>
            <a:r>
              <a:rPr lang="en-US" dirty="0" smtClean="0"/>
              <a:t>Error-related data =&gt; skewed data &amp; improper configurations</a:t>
            </a:r>
            <a:endParaRPr lang="en-US" dirty="0"/>
          </a:p>
          <a:p>
            <a:pPr lvl="1"/>
            <a:endParaRPr lang="en-US" dirty="0"/>
          </a:p>
          <a:p>
            <a:pPr marL="742950" lvl="2" indent="-342900"/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3987974"/>
            <a:ext cx="8808720" cy="166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5203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Design and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Dataflow profiler </a:t>
            </a:r>
            <a:r>
              <a:rPr lang="en-US" sz="2000" dirty="0" smtClean="0"/>
              <a:t>aims to reconstruct the dataflow</a:t>
            </a:r>
            <a:endParaRPr lang="en-US" sz="2000" dirty="0"/>
          </a:p>
          <a:p>
            <a:pPr lvl="1"/>
            <a:r>
              <a:rPr lang="en-US" dirty="0" smtClean="0"/>
              <a:t>Build dataflow model</a:t>
            </a:r>
          </a:p>
          <a:p>
            <a:pPr lvl="2"/>
            <a:r>
              <a:rPr lang="en-US" dirty="0" smtClean="0"/>
              <a:t>Model: runtime data = </a:t>
            </a:r>
            <a:r>
              <a:rPr lang="en-US" i="1" dirty="0" smtClean="0"/>
              <a:t>f </a:t>
            </a:r>
            <a:r>
              <a:rPr lang="en-US" dirty="0" smtClean="0"/>
              <a:t>(upstream data, </a:t>
            </a:r>
            <a:r>
              <a:rPr lang="en-US" dirty="0" err="1" smtClean="0"/>
              <a:t>confs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Observation: dataflow consists of three primitive data dependencies</a:t>
            </a:r>
          </a:p>
          <a:p>
            <a:pPr lvl="2"/>
            <a:r>
              <a:rPr lang="en-US" dirty="0" smtClean="0"/>
              <a:t>Approach: modeling the primitive data dependencies</a:t>
            </a:r>
          </a:p>
          <a:p>
            <a:pPr lvl="1"/>
            <a:r>
              <a:rPr lang="en-US" dirty="0" smtClean="0"/>
              <a:t>Fit dataflow model with dataflow counters</a:t>
            </a:r>
          </a:p>
          <a:p>
            <a:pPr lvl="2"/>
            <a:r>
              <a:rPr lang="en-US" dirty="0" smtClean="0"/>
              <a:t>Enhanced tasks’ logs</a:t>
            </a:r>
          </a:p>
          <a:p>
            <a:pPr lvl="2"/>
            <a:r>
              <a:rPr lang="en-US" dirty="0" smtClean="0"/>
              <a:t>Dynamic dataflow monitors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8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Dataflow profiler </a:t>
            </a:r>
            <a:r>
              <a:rPr lang="en-US" altLang="zh-CN" sz="2400" dirty="0" smtClean="0"/>
              <a:t>– dataflow model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407046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448714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4" imgW="444500" imgH="215900" progId="Equation.3">
                  <p:embed/>
                </p:oleObj>
              </mc:Choice>
              <mc:Fallback>
                <p:oleObj name="Equation" r:id="rId4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52582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6" imgW="1155700" imgH="215900" progId="Equation.3">
                  <p:embed/>
                </p:oleObj>
              </mc:Choice>
              <mc:Fallback>
                <p:oleObj name="Equation" r:id="rId6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902986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8" imgW="1130300" imgH="228600" progId="Equation.3">
                  <p:embed/>
                </p:oleObj>
              </mc:Choice>
              <mc:Fallback>
                <p:oleObj name="Equation" r:id="rId8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562958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10" imgW="1358900" imgH="228600" progId="Equation.3">
                  <p:embed/>
                </p:oleObj>
              </mc:Choice>
              <mc:Fallback>
                <p:oleObj name="Equation" r:id="rId1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74212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12" imgW="1104900" imgH="228600" progId="Equation.3">
                  <p:embed/>
                </p:oleObj>
              </mc:Choice>
              <mc:Fallback>
                <p:oleObj name="Equation" r:id="rId12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13863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14" imgW="1498600" imgH="241300" progId="Equation.3">
                  <p:embed/>
                </p:oleObj>
              </mc:Choice>
              <mc:Fallback>
                <p:oleObj name="Equation" r:id="rId14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165789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16" imgW="609600" imgH="228600" progId="Equation.3">
                  <p:embed/>
                </p:oleObj>
              </mc:Choice>
              <mc:Fallback>
                <p:oleObj name="Equation" r:id="rId16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350459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18" imgW="1498600" imgH="241300" progId="Equation.3">
                  <p:embed/>
                </p:oleObj>
              </mc:Choice>
              <mc:Fallback>
                <p:oleObj name="Equation" r:id="rId18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670960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Equation" r:id="rId20" imgW="1358900" imgH="228600" progId="Equation.3">
                  <p:embed/>
                </p:oleObj>
              </mc:Choice>
              <mc:Fallback>
                <p:oleObj name="Equation" r:id="rId2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3200400" y="5623762"/>
            <a:ext cx="1584960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41012" y="2128722"/>
            <a:ext cx="479228" cy="64495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9" idx="0"/>
            <a:endCxn id="30" idx="2"/>
          </p:cNvCxnSpPr>
          <p:nvPr/>
        </p:nvCxnSpPr>
        <p:spPr>
          <a:xfrm flipH="1" flipV="1">
            <a:off x="1680626" y="2773680"/>
            <a:ext cx="2312254" cy="285008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283319" y="561668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2774039" cy="312748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Folded Corner 43"/>
          <p:cNvSpPr/>
          <p:nvPr/>
        </p:nvSpPr>
        <p:spPr>
          <a:xfrm>
            <a:off x="996456" y="1373030"/>
            <a:ext cx="1368340" cy="305223"/>
          </a:xfrm>
          <a:prstGeom prst="foldedCorne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Input split size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72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7" grpId="0" animBg="1"/>
      <p:bldP spid="42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 smtClean="0"/>
              <a:t>Generate and broadcast data to tasks</a:t>
            </a:r>
            <a:endParaRPr lang="en-US" altLang="zh-CN" dirty="0"/>
          </a:p>
          <a:p>
            <a:pPr lvl="1"/>
            <a:r>
              <a:rPr lang="en-US" altLang="zh-CN" dirty="0" smtClean="0"/>
              <a:t>Collect the tasks’ results</a:t>
            </a:r>
            <a:endParaRPr lang="en-US" altLang="zh-CN" dirty="0"/>
          </a:p>
          <a:p>
            <a:pPr marL="742950" lvl="2" indent="-342900"/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5600"/>
            <a:ext cx="7696200" cy="27813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34" idx="3"/>
          </p:cNvCxnSpPr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378333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6207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0.00092 L -0.21541 0.1687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0" y="83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8E-6 -1.80051E-6 L -0.20361 0.2261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12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3.91113E-6 L -0.20361 0.287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43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34" grpId="0" animBg="1"/>
      <p:bldP spid="34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05767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5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889533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6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120388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7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50337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8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519002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9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996099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0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3301760" y="597263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792480" cy="348343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76399" y="3015722"/>
            <a:ext cx="650721" cy="550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3" name="Straight Arrow Connector 32"/>
          <p:cNvCxnSpPr>
            <a:stCxn id="37" idx="0"/>
            <a:endCxn id="32" idx="2"/>
          </p:cNvCxnSpPr>
          <p:nvPr/>
        </p:nvCxnSpPr>
        <p:spPr>
          <a:xfrm flipH="1" flipV="1">
            <a:off x="3301760" y="3566160"/>
            <a:ext cx="792480" cy="240647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972560" y="1966162"/>
            <a:ext cx="780700" cy="1183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31184" y="597263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</p:cNvCxnSpPr>
          <p:nvPr/>
        </p:nvCxnSpPr>
        <p:spPr>
          <a:xfrm flipH="1" flipV="1">
            <a:off x="4362910" y="3149600"/>
            <a:ext cx="1781573" cy="282303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3"/>
          </p:cNvCxnSpPr>
          <p:nvPr/>
        </p:nvCxnSpPr>
        <p:spPr>
          <a:xfrm flipV="1">
            <a:off x="3627120" y="2804161"/>
            <a:ext cx="345440" cy="4867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2" idx="3"/>
          </p:cNvCxnSpPr>
          <p:nvPr/>
        </p:nvCxnSpPr>
        <p:spPr>
          <a:xfrm>
            <a:off x="3627120" y="2173341"/>
            <a:ext cx="345440" cy="244739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175810" y="2173341"/>
            <a:ext cx="451310" cy="3158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75810" y="3280781"/>
            <a:ext cx="451310" cy="275220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1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2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3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377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3" grpId="0" animBg="1"/>
      <p:bldP spid="45" grpId="0" animBg="1"/>
      <p:bldP spid="4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342315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2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566503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3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13742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4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940527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5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509486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6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408817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7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3302719" y="630829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  <a:endCxn id="43" idx="2"/>
          </p:cNvCxnSpPr>
          <p:nvPr/>
        </p:nvCxnSpPr>
        <p:spPr>
          <a:xfrm flipV="1">
            <a:off x="4116018" y="3149600"/>
            <a:ext cx="411587" cy="315869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342659" y="6320220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5" idx="2"/>
          </p:cNvCxnSpPr>
          <p:nvPr/>
        </p:nvCxnSpPr>
        <p:spPr>
          <a:xfrm flipV="1">
            <a:off x="6152805" y="2773680"/>
            <a:ext cx="463474" cy="353041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543040" y="2083500"/>
            <a:ext cx="457200" cy="69018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300330" y="2274942"/>
            <a:ext cx="452930" cy="2133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301950" y="1976820"/>
            <a:ext cx="442770" cy="298122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8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9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30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97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525234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10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503189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11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314279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12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87856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13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699787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14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929153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15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olded Corner 28"/>
          <p:cNvSpPr/>
          <p:nvPr/>
        </p:nvSpPr>
        <p:spPr>
          <a:xfrm>
            <a:off x="4908412" y="1818640"/>
            <a:ext cx="2640468" cy="862447"/>
          </a:xfrm>
          <a:prstGeom prst="foldedCorne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Partition function</a:t>
            </a:r>
          </a:p>
          <a:p>
            <a:pPr algn="ctr"/>
            <a:endParaRPr lang="en-US" altLang="zh-CN" sz="14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Records in </a:t>
            </a:r>
            <a:r>
              <a:rPr lang="en-US" sz="1200" i="1" dirty="0" smtClean="0">
                <a:solidFill>
                  <a:schemeClr val="bg1"/>
                </a:solidFill>
                <a:latin typeface="Arial"/>
                <a:cs typeface="Arial"/>
              </a:rPr>
              <a:t>AP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1   </a:t>
            </a:r>
            <a:r>
              <a:rPr lang="en-US" sz="1200" b="1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  Records in </a:t>
            </a:r>
            <a:r>
              <a:rPr lang="en-US" sz="1200" i="1" dirty="0" smtClean="0">
                <a:solidFill>
                  <a:schemeClr val="bg1"/>
                </a:solidFill>
                <a:latin typeface="Arial"/>
                <a:cs typeface="Arial"/>
              </a:rPr>
              <a:t>AP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72560" y="1941260"/>
            <a:ext cx="790860" cy="120834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72560" y="3261360"/>
            <a:ext cx="790860" cy="75184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74848" y="2235900"/>
            <a:ext cx="1161791" cy="30410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19519" y="2235900"/>
            <a:ext cx="1161791" cy="30410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endCxn id="34" idx="2"/>
          </p:cNvCxnSpPr>
          <p:nvPr/>
        </p:nvCxnSpPr>
        <p:spPr>
          <a:xfrm flipV="1">
            <a:off x="4763420" y="2540000"/>
            <a:ext cx="792324" cy="2336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3" idx="3"/>
            <a:endCxn id="37" idx="2"/>
          </p:cNvCxnSpPr>
          <p:nvPr/>
        </p:nvCxnSpPr>
        <p:spPr>
          <a:xfrm flipV="1">
            <a:off x="4763420" y="2540000"/>
            <a:ext cx="2136995" cy="10972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16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17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18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2585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</a:t>
            </a:r>
            <a:r>
              <a:rPr lang="en-US" altLang="zh-CN" sz="2400" dirty="0" smtClean="0"/>
              <a:t>counters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892598"/>
              </p:ext>
            </p:extLst>
          </p:nvPr>
        </p:nvGraphicFramePr>
        <p:xfrm>
          <a:off x="700088" y="3155633"/>
          <a:ext cx="7831137" cy="293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" name="Document" r:id="rId3" imgW="5956300" imgH="2235200" progId="Word.Document.12">
                  <p:embed/>
                </p:oleObj>
              </mc:Choice>
              <mc:Fallback>
                <p:oleObj name="Document" r:id="rId3" imgW="5956300" imgH="2235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3155633"/>
                        <a:ext cx="7831137" cy="293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Dataflow profiler </a:t>
            </a:r>
            <a:r>
              <a:rPr lang="en-US" sz="2000" dirty="0" smtClean="0"/>
              <a:t>aims to reconstruct the dataflow</a:t>
            </a:r>
            <a:endParaRPr lang="en-US" sz="2000" dirty="0"/>
          </a:p>
          <a:p>
            <a:pPr lvl="1"/>
            <a:r>
              <a:rPr lang="en-US" dirty="0" smtClean="0"/>
              <a:t>Fit dataflow model with dataflow counters</a:t>
            </a:r>
          </a:p>
          <a:p>
            <a:pPr lvl="2"/>
            <a:r>
              <a:rPr lang="en-US" dirty="0" smtClean="0"/>
              <a:t>Enhanced tasks’ logs</a:t>
            </a:r>
          </a:p>
          <a:p>
            <a:pPr lvl="2"/>
            <a:r>
              <a:rPr lang="en-US" dirty="0" smtClean="0"/>
              <a:t>Dynamic dataflow monitors</a:t>
            </a:r>
          </a:p>
        </p:txBody>
      </p:sp>
    </p:spTree>
    <p:extLst>
      <p:ext uri="{BB962C8B-B14F-4D97-AF65-F5344CB8AC3E}">
        <p14:creationId xmlns:p14="http://schemas.microsoft.com/office/powerpoint/2010/main" val="379455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84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User code profiler</a:t>
            </a:r>
            <a:r>
              <a:rPr lang="en-US" dirty="0"/>
              <a:t> </a:t>
            </a:r>
            <a:r>
              <a:rPr lang="en-US" dirty="0" smtClean="0"/>
              <a:t>aims to reconstruct the memory usage of user code</a:t>
            </a:r>
          </a:p>
          <a:p>
            <a:pPr lvl="1"/>
            <a:r>
              <a:rPr lang="en-US" dirty="0" smtClean="0"/>
              <a:t>Analyze the user code template</a:t>
            </a:r>
          </a:p>
          <a:p>
            <a:pPr lvl="1"/>
            <a:r>
              <a:rPr lang="en-US" dirty="0" smtClean="0"/>
              <a:t>Life-cycle memory monitoring strategy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0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142" y="4777877"/>
            <a:ext cx="5041601" cy="18536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 </a:t>
            </a:r>
            <a:r>
              <a:rPr lang="en-US" altLang="zh-CN" sz="2400" dirty="0" smtClean="0"/>
              <a:t>– Code template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Objects in map()</a:t>
            </a:r>
          </a:p>
          <a:p>
            <a:pPr lvl="1"/>
            <a:r>
              <a:rPr lang="en-US" dirty="0" smtClean="0"/>
              <a:t>Objects have fixed lifecycles (</a:t>
            </a:r>
            <a:r>
              <a:rPr lang="en-US" altLang="zh-CN" dirty="0" smtClean="0"/>
              <a:t>① map</a:t>
            </a:r>
            <a:r>
              <a:rPr lang="en-US" dirty="0" smtClean="0"/>
              <a:t>-level, </a:t>
            </a:r>
            <a:r>
              <a:rPr lang="en-US" altLang="zh-CN" dirty="0" smtClean="0"/>
              <a:t>② </a:t>
            </a:r>
            <a:r>
              <a:rPr lang="en-US" dirty="0" smtClean="0"/>
              <a:t>record-level)</a:t>
            </a:r>
          </a:p>
          <a:p>
            <a:pPr lvl="1"/>
            <a:r>
              <a:rPr lang="en-US" dirty="0" smtClean="0"/>
              <a:t>Objects are related to different ranges of input records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3797599" y="2736393"/>
            <a:ext cx="5244158" cy="17543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Mapper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mapLevelBuffer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100" dirty="0" smtClean="0"/>
              <a:t>① </a:t>
            </a:r>
            <a:endParaRPr lang="en-US" sz="1100" dirty="0" smtClean="0">
              <a:latin typeface="Courier"/>
              <a:cs typeface="Courier"/>
            </a:endParaRPr>
          </a:p>
          <a:p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public </a:t>
            </a:r>
            <a:r>
              <a:rPr lang="en-US" sz="1200" dirty="0">
                <a:latin typeface="Courier"/>
                <a:cs typeface="Courier"/>
              </a:rPr>
              <a:t>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map</a:t>
            </a:r>
            <a:r>
              <a:rPr lang="en-US" sz="1200" dirty="0">
                <a:latin typeface="Courier"/>
                <a:cs typeface="Courier"/>
              </a:rPr>
              <a:t>(K key, V value)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>
                <a:latin typeface="Courier"/>
                <a:cs typeface="Courier"/>
              </a:rPr>
              <a:t> = process(key, value)</a:t>
            </a:r>
            <a:r>
              <a:rPr lang="en-US" sz="1200" dirty="0" smtClean="0">
                <a:latin typeface="Courier"/>
                <a:cs typeface="Courier"/>
              </a:rPr>
              <a:t>; // </a:t>
            </a:r>
            <a:r>
              <a:rPr lang="en-US" altLang="zh-CN" sz="1100" dirty="0" smtClean="0"/>
              <a:t>②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altLang="zh-CN" sz="1200" dirty="0" err="1" smtClean="0">
                <a:latin typeface="Courier"/>
                <a:cs typeface="Courier"/>
              </a:rPr>
              <a:t>mapLevelBuffer.add</a:t>
            </a:r>
            <a:r>
              <a:rPr lang="en-US" altLang="zh-CN" sz="1200" dirty="0" smtClean="0">
                <a:latin typeface="Courier"/>
                <a:cs typeface="Courier"/>
              </a:rPr>
              <a:t>(</a:t>
            </a:r>
            <a:r>
              <a:rPr lang="en-US" altLang="zh-CN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altLang="zh-CN" sz="1200" dirty="0" smtClean="0">
                <a:latin typeface="Courier"/>
                <a:cs typeface="Courier"/>
              </a:rPr>
              <a:t>); // Optional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dirty="0">
                <a:latin typeface="Courier"/>
                <a:cs typeface="Courier"/>
              </a:rPr>
              <a:t>emit(</a:t>
            </a:r>
            <a:r>
              <a:rPr lang="en-US" sz="1200" dirty="0" err="1">
                <a:latin typeface="Courier"/>
                <a:cs typeface="Courier"/>
              </a:rPr>
              <a:t>newKey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dirty="0" err="1">
                <a:latin typeface="Courier"/>
                <a:cs typeface="Courier"/>
              </a:rPr>
              <a:t>newValue</a:t>
            </a:r>
            <a:r>
              <a:rPr lang="en-US" sz="1200" dirty="0">
                <a:latin typeface="Courier"/>
                <a:cs typeface="Courier"/>
              </a:rPr>
              <a:t>); 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}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33120" y="3737678"/>
            <a:ext cx="2938022" cy="753042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33120" y="4653280"/>
            <a:ext cx="2938022" cy="1518681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6733" y="5305844"/>
            <a:ext cx="0" cy="76373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797599" y="6031603"/>
            <a:ext cx="358723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298526" y="5310296"/>
            <a:ext cx="325659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36516" y="4861998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03590" y="557975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02877" y="454704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53200" y="4156113"/>
            <a:ext cx="248855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lifecylces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79555" y="5693339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map-level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84835" y="4657324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281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600" y="4993200"/>
            <a:ext cx="5005167" cy="1832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 </a:t>
            </a:r>
            <a:r>
              <a:rPr lang="en-US" altLang="zh-CN" sz="2400" dirty="0"/>
              <a:t>– Code template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3463313" y="2317085"/>
            <a:ext cx="5601319" cy="2308324"/>
          </a:xfrm>
          <a:prstGeom prst="rect">
            <a:avLst/>
          </a:prstGeom>
          <a:solidFill>
            <a:srgbClr val="C6D9F1"/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Reducer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reduceLevelbuffer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①</a:t>
            </a:r>
            <a:endParaRPr lang="en-US" sz="1200" b="1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</a:t>
            </a:r>
          </a:p>
          <a:p>
            <a:r>
              <a:rPr lang="en-US" sz="1200" dirty="0">
                <a:latin typeface="Courier"/>
                <a:cs typeface="Courier"/>
              </a:rPr>
              <a:t>   public 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reduce</a:t>
            </a:r>
            <a:r>
              <a:rPr lang="en-US" sz="1200" dirty="0">
                <a:latin typeface="Courier"/>
                <a:cs typeface="Courier"/>
              </a:rPr>
              <a:t>(K key, </a:t>
            </a:r>
            <a:r>
              <a:rPr lang="en-US" sz="1200" dirty="0" err="1">
                <a:latin typeface="Courier"/>
                <a:cs typeface="Courier"/>
              </a:rPr>
              <a:t>Iterable</a:t>
            </a:r>
            <a:r>
              <a:rPr lang="en-US" sz="1200" dirty="0">
                <a:latin typeface="Courier"/>
                <a:cs typeface="Courier"/>
              </a:rPr>
              <a:t>&lt;V&gt; values)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groupLevelBuffer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②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  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 (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values.hashNext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()) </a:t>
            </a:r>
            <a:r>
              <a:rPr lang="fi-FI" sz="1200" dirty="0">
                <a:latin typeface="Courier"/>
                <a:cs typeface="Courier"/>
              </a:rPr>
              <a:t>{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>
                <a:latin typeface="Courier"/>
                <a:cs typeface="Courier"/>
              </a:rPr>
              <a:t>process &lt;</a:t>
            </a:r>
            <a:r>
              <a:rPr lang="en-US" altLang="zh-CN" sz="1200" dirty="0" err="1" smtClean="0">
                <a:latin typeface="Courier"/>
                <a:cs typeface="Courier"/>
              </a:rPr>
              <a:t>k,list</a:t>
            </a:r>
            <a:r>
              <a:rPr lang="en-US" altLang="zh-CN" sz="1200" dirty="0" smtClean="0">
                <a:latin typeface="Courier"/>
                <a:cs typeface="Courier"/>
              </a:rPr>
              <a:t>(v)&gt;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      Object 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fi-FI" sz="1200" dirty="0">
                <a:latin typeface="Courier"/>
                <a:cs typeface="Courier"/>
              </a:rPr>
              <a:t> = </a:t>
            </a:r>
            <a:r>
              <a:rPr lang="fi-FI" sz="1200" dirty="0" err="1">
                <a:latin typeface="Courier"/>
                <a:cs typeface="Courier"/>
              </a:rPr>
              <a:t>process(key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value</a:t>
            </a:r>
            <a:r>
              <a:rPr lang="fi-FI" sz="1200" dirty="0">
                <a:latin typeface="Courier"/>
                <a:cs typeface="Courier"/>
              </a:rPr>
              <a:t>); </a:t>
            </a:r>
            <a:r>
              <a:rPr lang="fi-FI" sz="1200" dirty="0" smtClean="0">
                <a:latin typeface="Courier"/>
                <a:cs typeface="Courier"/>
              </a:rPr>
              <a:t>// </a:t>
            </a:r>
            <a:r>
              <a:rPr lang="en-US" sz="1200" dirty="0" smtClean="0"/>
              <a:t>③</a:t>
            </a:r>
          </a:p>
          <a:p>
            <a:r>
              <a:rPr lang="en-US" sz="1200" dirty="0">
                <a:latin typeface="Courier"/>
                <a:cs typeface="Courier"/>
              </a:rPr>
              <a:t>	 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groupLevelBuffer.add</a:t>
            </a:r>
            <a:r>
              <a:rPr lang="en-US" sz="1200" dirty="0" smtClean="0">
                <a:latin typeface="Courier"/>
                <a:cs typeface="Courier"/>
              </a:rPr>
              <a:t>(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 smtClean="0">
                <a:latin typeface="Courier"/>
                <a:cs typeface="Courier"/>
              </a:rPr>
              <a:t>); // Optional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  </a:t>
            </a:r>
            <a:r>
              <a:rPr lang="fi-FI" sz="1200" dirty="0" err="1" smtClean="0">
                <a:latin typeface="Courier"/>
                <a:cs typeface="Courier"/>
              </a:rPr>
              <a:t>emit</a:t>
            </a:r>
            <a:r>
              <a:rPr lang="fi-FI" sz="1200" dirty="0" err="1">
                <a:latin typeface="Courier"/>
                <a:cs typeface="Courier"/>
              </a:rPr>
              <a:t>(newKey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newValue</a:t>
            </a:r>
            <a:r>
              <a:rPr lang="fi-FI" sz="1200" dirty="0">
                <a:latin typeface="Courier"/>
                <a:cs typeface="Courier"/>
              </a:rPr>
              <a:t>); 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}</a:t>
            </a:r>
            <a:endParaRPr lang="en-US" sz="1200" dirty="0">
              <a:latin typeface="Courier"/>
              <a:cs typeface="Courier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413584" y="5602122"/>
            <a:ext cx="0" cy="649660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463313" y="6213810"/>
            <a:ext cx="291837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381685" y="5749761"/>
            <a:ext cx="1040783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408665" y="5283200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257704" y="5346664"/>
            <a:ext cx="329527" cy="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574870" y="4983504"/>
            <a:ext cx="1" cy="36316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081402" y="4675573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4B48D6"/>
                </a:solidFill>
              </a:rPr>
              <a:t>③</a:t>
            </a:r>
            <a:endParaRPr lang="fi-FI" sz="2400" b="1" dirty="0">
              <a:solidFill>
                <a:srgbClr val="4B48D6"/>
              </a:solidFill>
              <a:latin typeface="Courier"/>
              <a:cs typeface="Courier"/>
            </a:endParaRPr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86</a:t>
            </a:fld>
            <a:endParaRPr lang="en-US"/>
          </a:p>
        </p:txBody>
      </p:sp>
      <p:cxnSp>
        <p:nvCxnSpPr>
          <p:cNvPr id="34" name="Straight Arrow Connector 33"/>
          <p:cNvCxnSpPr>
            <a:endCxn id="18" idx="1"/>
          </p:cNvCxnSpPr>
          <p:nvPr/>
        </p:nvCxnSpPr>
        <p:spPr>
          <a:xfrm flipV="1">
            <a:off x="2611120" y="3471247"/>
            <a:ext cx="852193" cy="1060117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611120" y="4663440"/>
            <a:ext cx="852193" cy="1224154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229600" cy="2088149"/>
          </a:xfrm>
        </p:spPr>
        <p:txBody>
          <a:bodyPr>
            <a:normAutofit/>
          </a:bodyPr>
          <a:lstStyle/>
          <a:p>
            <a:r>
              <a:rPr lang="en-US" dirty="0" smtClean="0"/>
              <a:t>Objects in reduce()</a:t>
            </a:r>
          </a:p>
          <a:p>
            <a:pPr lvl="1"/>
            <a:r>
              <a:rPr lang="en-US" dirty="0" smtClean="0"/>
              <a:t>Fixed lifecycles (</a:t>
            </a:r>
            <a:r>
              <a:rPr lang="en-US" altLang="zh-CN" dirty="0" smtClean="0"/>
              <a:t>① reduce</a:t>
            </a:r>
            <a:r>
              <a:rPr lang="en-US" dirty="0" smtClean="0"/>
              <a:t>-level, </a:t>
            </a:r>
            <a:r>
              <a:rPr lang="en-US" altLang="zh-CN" dirty="0" smtClean="0"/>
              <a:t>② </a:t>
            </a:r>
            <a:r>
              <a:rPr lang="en-US" dirty="0" smtClean="0"/>
              <a:t>group-</a:t>
            </a:r>
            <a:r>
              <a:rPr lang="en-US" dirty="0"/>
              <a:t>level, ③</a:t>
            </a:r>
            <a:r>
              <a:rPr lang="fi-FI" dirty="0"/>
              <a:t> </a:t>
            </a:r>
            <a:r>
              <a:rPr lang="fi-FI" dirty="0" smtClean="0"/>
              <a:t>r</a:t>
            </a:r>
            <a:r>
              <a:rPr lang="en-US" dirty="0" err="1" smtClean="0"/>
              <a:t>ecord</a:t>
            </a:r>
            <a:r>
              <a:rPr lang="en-US" dirty="0" smtClean="0"/>
              <a:t>-level)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6217919" y="4274378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lifecylces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66315" y="5767259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242280" y="5880844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reduce-level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89284" y="5087918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606835" y="5198198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group-level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574870" y="4809876"/>
            <a:ext cx="1098765" cy="276999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463313" y="6590670"/>
            <a:ext cx="1159487" cy="2616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&lt;k, list(v)&gt;</a:t>
            </a:r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97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4" grpId="0"/>
      <p:bldP spid="45" grpId="0" animBg="1"/>
      <p:bldP spid="47" grpId="0"/>
      <p:bldP spid="48" grpId="0" animBg="1"/>
      <p:bldP spid="4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map-level, record-level</a:t>
            </a:r>
          </a:p>
          <a:p>
            <a:pPr lvl="2"/>
            <a:r>
              <a:rPr lang="en-US" altLang="zh-CN" dirty="0" smtClean="0"/>
              <a:t>reduce(): reduce-level, group-level, record-level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620994" y="275241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034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Why using heap dumps?</a:t>
            </a:r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51024" y="2497752"/>
            <a:ext cx="2846713" cy="553998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Directly monitoring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(contains unreferenced objects)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0056" y="4305465"/>
            <a:ext cx="2846713" cy="76944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Monitoring with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pre-GC</a:t>
            </a:r>
            <a:endParaRPr lang="en-US" altLang="zh-CN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(buffered data, framework objects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(time-consuming, CPU overhead)</a:t>
            </a:r>
            <a:endParaRPr lang="en-US" altLang="zh-C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37133" y="4582464"/>
            <a:ext cx="2846713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Real memory usage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5" name="Straight Arrow Connector 4"/>
          <p:cNvCxnSpPr>
            <a:stCxn id="6" idx="2"/>
          </p:cNvCxnSpPr>
          <p:nvPr/>
        </p:nvCxnSpPr>
        <p:spPr>
          <a:xfrm flipH="1">
            <a:off x="6459096" y="3051750"/>
            <a:ext cx="515285" cy="583223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0" idx="0"/>
          </p:cNvCxnSpPr>
          <p:nvPr/>
        </p:nvCxnSpPr>
        <p:spPr>
          <a:xfrm flipH="1" flipV="1">
            <a:off x="6732787" y="4088201"/>
            <a:ext cx="427703" cy="49426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3"/>
          </p:cNvCxnSpPr>
          <p:nvPr/>
        </p:nvCxnSpPr>
        <p:spPr>
          <a:xfrm flipV="1">
            <a:off x="2956769" y="4193358"/>
            <a:ext cx="579312" cy="49682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55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468816"/>
            <a:ext cx="8229600" cy="4525963"/>
          </a:xfrm>
        </p:spPr>
        <p:txBody>
          <a:bodyPr/>
          <a:lstStyle/>
          <a:p>
            <a:r>
              <a:rPr lang="en-US" altLang="zh-CN" sz="2000" dirty="0" err="1" smtClean="0"/>
              <a:t>MemUsage</a:t>
            </a:r>
            <a:r>
              <a:rPr lang="en-US" altLang="zh-CN" sz="2000" dirty="0" smtClean="0"/>
              <a:t>(user code) = Size(user objects in the heap dump)</a:t>
            </a:r>
            <a:endParaRPr lang="en-US" altLang="zh-CN" sz="2000" dirty="0" smtClean="0"/>
          </a:p>
          <a:p>
            <a:pPr lvl="1"/>
            <a:r>
              <a:rPr lang="en-US" altLang="zh-CN" dirty="0" smtClean="0"/>
              <a:t>Why using heap dumps?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761832" y="2748127"/>
            <a:ext cx="1788261" cy="667871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80" y="1937921"/>
            <a:ext cx="6446952" cy="4843437"/>
          </a:xfrm>
          <a:prstGeom prst="rect">
            <a:avLst/>
          </a:prstGeom>
          <a:ln w="19050" cmpd="sng">
            <a:solidFill>
              <a:srgbClr val="393BAA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Straight Arrow Connector 26"/>
          <p:cNvCxnSpPr/>
          <p:nvPr/>
        </p:nvCxnSpPr>
        <p:spPr>
          <a:xfrm flipV="1">
            <a:off x="8550093" y="3405049"/>
            <a:ext cx="0" cy="1609461"/>
          </a:xfrm>
          <a:prstGeom prst="straightConnector1">
            <a:avLst/>
          </a:prstGeom>
          <a:ln>
            <a:solidFill>
              <a:srgbClr val="3F40B8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653134" y="4230494"/>
            <a:ext cx="820324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Heap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2918" y="1937921"/>
            <a:ext cx="27989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Objects in a heap dump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236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/>
              <a:t>Generate and broadcast data to tasks</a:t>
            </a:r>
          </a:p>
          <a:p>
            <a:pPr lvl="1"/>
            <a:r>
              <a:rPr lang="en-US" altLang="zh-CN" dirty="0"/>
              <a:t>Collect the tasks’ results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6277"/>
            <a:ext cx="7696200" cy="2781300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486709" y="4043840"/>
            <a:ext cx="2568126" cy="139923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486709" y="4043840"/>
            <a:ext cx="2568126" cy="98769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785214" y="386427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13791" y="5386888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013791" y="4996260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7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4815E-7 2.18157E-6 L -0.28527 -0.173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86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4842E-6 1.36174E-6 L -0.28534 -0.1896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6" y="-9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4" grpId="1" animBg="1"/>
      <p:bldP spid="25" grpId="0" animBg="1"/>
      <p:bldP spid="25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</a:t>
            </a:r>
            <a:r>
              <a:rPr lang="en-US" altLang="zh-CN" dirty="0"/>
              <a:t>:     </a:t>
            </a:r>
            <a:r>
              <a:rPr lang="en-US" altLang="zh-CN" dirty="0" smtClean="0"/>
              <a:t>                   ① </a:t>
            </a:r>
            <a:r>
              <a:rPr lang="en-US" altLang="zh-CN" dirty="0"/>
              <a:t>map</a:t>
            </a:r>
            <a:r>
              <a:rPr lang="en-US" dirty="0"/>
              <a:t>-</a:t>
            </a:r>
            <a:r>
              <a:rPr lang="en-US" dirty="0" smtClean="0"/>
              <a:t>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3" y="2379728"/>
            <a:ext cx="219972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at time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①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-level objects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R1-Rn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97637" y="4052240"/>
            <a:ext cx="2846713" cy="83099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Current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record is processed and the next record is going to be processed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heap</a:t>
            </a:r>
            <a:endParaRPr lang="en-US" altLang="zh-CN" sz="1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139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/>
              <a:t>map():                       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197004" y="3836449"/>
            <a:ext cx="5058182" cy="1158080"/>
            <a:chOff x="3197004" y="3836449"/>
            <a:chExt cx="5058182" cy="1158080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>
              <a:off x="4078742" y="4396654"/>
              <a:ext cx="0" cy="597875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186680" y="4192158"/>
              <a:ext cx="9478" cy="802371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133770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7113747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8245708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3197004" y="4396654"/>
              <a:ext cx="881738" cy="468632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078742" y="4192158"/>
              <a:ext cx="1117416" cy="204496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196158" y="3836450"/>
              <a:ext cx="947090" cy="355708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133770" y="3836449"/>
              <a:ext cx="979977" cy="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123225" y="3836449"/>
              <a:ext cx="1131961" cy="1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197637" y="4430634"/>
            <a:ext cx="2846713" cy="33855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At any time in [R1-Rn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sz="1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①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-level objects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R1-Rn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20993" y="2379728"/>
            <a:ext cx="219972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at time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350270" y="3219543"/>
            <a:ext cx="4563856" cy="33855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Cannot reveal the trend of map-level objects !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900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/>
              <a:t>map():                       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is going to be processed,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and at the time of OOM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②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record-level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[Rn-1,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20993" y="2379728"/>
            <a:ext cx="219972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at time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548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/>
              <a:t>map():                       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Check whether record-level objects are only related to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40496" y="3448844"/>
            <a:ext cx="5079696" cy="1839383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②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record-level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[Rn-1,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20993" y="2379728"/>
            <a:ext cx="219972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at time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205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</a:t>
            </a:r>
            <a:r>
              <a:rPr lang="en-US" altLang="zh-CN" dirty="0"/>
              <a:t>:                            </a:t>
            </a:r>
            <a:r>
              <a:rPr lang="en-US" altLang="zh-CN" sz="1600" dirty="0"/>
              <a:t>① reduce</a:t>
            </a:r>
            <a:r>
              <a:rPr lang="en-US" sz="1600" dirty="0"/>
              <a:t>-</a:t>
            </a:r>
            <a:r>
              <a:rPr lang="en-US" sz="1600" dirty="0" smtClean="0"/>
              <a:t>level + </a:t>
            </a:r>
            <a:r>
              <a:rPr lang="en-US" altLang="zh-CN" sz="1600" dirty="0"/>
              <a:t>② </a:t>
            </a:r>
            <a:r>
              <a:rPr lang="en-US" sz="1600" dirty="0"/>
              <a:t>group-</a:t>
            </a:r>
            <a:r>
              <a:rPr lang="en-US" sz="1600" dirty="0" smtClean="0"/>
              <a:t>level + </a:t>
            </a:r>
            <a:r>
              <a:rPr lang="en-US" sz="1600" dirty="0"/>
              <a:t>③</a:t>
            </a:r>
            <a:r>
              <a:rPr lang="fi-FI" sz="1600" dirty="0"/>
              <a:t> r</a:t>
            </a:r>
            <a:r>
              <a:rPr lang="en-US" sz="1600" dirty="0" err="1"/>
              <a:t>ecord</a:t>
            </a:r>
            <a:r>
              <a:rPr lang="en-US" sz="1600" dirty="0"/>
              <a:t>-level</a:t>
            </a:r>
            <a:endParaRPr lang="en-US" altLang="zh-CN" sz="1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3" y="2379728"/>
            <a:ext cx="244057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at time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reduce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The first record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Gi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is going to be processed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①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reduce-level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[G1,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85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reduce-level, group-level, record-level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Records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are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going to be processed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Calibri"/>
              </a:rPr>
              <a:t>②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group-level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[R1,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 in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Gn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7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reduce-level, group-level, record-level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③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record-level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[Rn-1,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is going to be processed,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and at the time of OOM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Statistics-based approach</a:t>
            </a:r>
          </a:p>
          <a:p>
            <a:pPr lvl="1"/>
            <a:r>
              <a:rPr lang="en-US" altLang="zh-CN" dirty="0" smtClean="0"/>
              <a:t>Linear/non-linear regression</a:t>
            </a:r>
          </a:p>
          <a:p>
            <a:pPr lvl="1"/>
            <a:r>
              <a:rPr lang="en-US" altLang="zh-CN" dirty="0" smtClean="0"/>
              <a:t>Pearson correlation</a:t>
            </a:r>
          </a:p>
          <a:p>
            <a:pPr lvl="1"/>
            <a:r>
              <a:rPr lang="en-US" altLang="zh-CN" dirty="0" smtClean="0"/>
              <a:t>Outlier detection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Correlation analysis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6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93BAA"/>
                </a:solidFill>
              </a:rPr>
              <a:t>Thanks! Q&amp;A</a:t>
            </a:r>
            <a:endParaRPr lang="en-US" dirty="0">
              <a:solidFill>
                <a:srgbClr val="393BA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4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14712</TotalTime>
  <Words>6882</Words>
  <Application>Microsoft Macintosh PowerPoint</Application>
  <PresentationFormat>On-screen Show (4:3)</PresentationFormat>
  <Paragraphs>1780</Paragraphs>
  <Slides>98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98</vt:i4>
      </vt:variant>
    </vt:vector>
  </HeadingPairs>
  <TitlesOfParts>
    <vt:vector size="101" baseType="lpstr">
      <vt:lpstr>Office Theme</vt:lpstr>
      <vt:lpstr>Document</vt:lpstr>
      <vt:lpstr>Equation</vt:lpstr>
      <vt:lpstr>PowerPoint Presentation</vt:lpstr>
      <vt:lpstr>Background</vt:lpstr>
      <vt:lpstr>Background – Application development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Physical memory layer</vt:lpstr>
      <vt:lpstr>Motivation – Memory usage problems </vt:lpstr>
      <vt:lpstr>Motivation – Memory usage problems </vt:lpstr>
      <vt:lpstr>Motivation – Memory usage problems </vt:lpstr>
      <vt:lpstr>Motivation – Memory usage problems </vt:lpstr>
      <vt:lpstr>Motivation – Memory problem examples</vt:lpstr>
      <vt:lpstr>Overview</vt:lpstr>
      <vt:lpstr>PowerPoint Presentation</vt:lpstr>
      <vt:lpstr>Research questions</vt:lpstr>
      <vt:lpstr>Methodology – Subject collection</vt:lpstr>
      <vt:lpstr>Methodology – Subject collection</vt:lpstr>
      <vt:lpstr>Methodology – Subjects </vt:lpstr>
      <vt:lpstr>Methodology – Subjects </vt:lpstr>
      <vt:lpstr>Methodology – Subjects </vt:lpstr>
      <vt:lpstr>Methodology – Subjects </vt:lpstr>
      <vt:lpstr>RQ1: OOM cause patterns </vt:lpstr>
      <vt:lpstr>RQ1: OOM cause patterns </vt:lpstr>
      <vt:lpstr>RQ1: OOM cause patterns</vt:lpstr>
      <vt:lpstr>RQ1: OOM cause patterns</vt:lpstr>
      <vt:lpstr>RQ1: OOM cause patterns</vt:lpstr>
      <vt:lpstr>RQ1: OOM cause patterns</vt:lpstr>
      <vt:lpstr>RQ1: OOM cause patterns</vt:lpstr>
      <vt:lpstr>RQ1: OOM cause patterns – Dataflow</vt:lpstr>
      <vt:lpstr>RQ1: OOM cause patterns – Dataflow</vt:lpstr>
      <vt:lpstr>RQ1: OOM cause patterns – Dataflow</vt:lpstr>
      <vt:lpstr>RQ1: OOM cause patterns – Dataflow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RQ2: OOM fix patterns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RQ3: Potential fault-tolerant mechanisms</vt:lpstr>
      <vt:lpstr>RQ3: Potential fault-tolerant mechanisms</vt:lpstr>
      <vt:lpstr>RQ3: Potential fault-tolerant mechanisms</vt:lpstr>
      <vt:lpstr>RQ3: Potential fault-tolerant mechanisms</vt:lpstr>
      <vt:lpstr>Conclusions</vt:lpstr>
      <vt:lpstr>PowerPoint Presentation</vt:lpstr>
      <vt:lpstr>Motivation</vt:lpstr>
      <vt:lpstr>Motivation – Current memory profilers </vt:lpstr>
      <vt:lpstr>Our work – Memory profiler for MR applications</vt:lpstr>
      <vt:lpstr>Our work – Memory profiler for MR applications</vt:lpstr>
      <vt:lpstr>Mprof – Memory profiling</vt:lpstr>
      <vt:lpstr>Mprof – Memory profiling</vt:lpstr>
      <vt:lpstr>Mprof – Memory problem diagnosis</vt:lpstr>
      <vt:lpstr>Mprof – Design and implementation</vt:lpstr>
      <vt:lpstr>Mprof – Dataflow profiler – dataflow model</vt:lpstr>
      <vt:lpstr>Mprof – Dataflow profiler – dataflow model</vt:lpstr>
      <vt:lpstr>Mprof – Dataflow profiler – dataflow model</vt:lpstr>
      <vt:lpstr>Mprof – Dataflow profiler – dataflow model</vt:lpstr>
      <vt:lpstr>Mprof – Dataflow profiler – dataflow counters</vt:lpstr>
      <vt:lpstr>Mprof – User code profiler</vt:lpstr>
      <vt:lpstr>Mprof – User code profiler – Code template</vt:lpstr>
      <vt:lpstr>Mprof – User code profiler – Code template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Correlation analysis</vt:lpstr>
      <vt:lpstr>Thanks!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LIjie Xu</dc:creator>
  <cp:lastModifiedBy>LIjie Xu</cp:lastModifiedBy>
  <cp:revision>3981</cp:revision>
  <cp:lastPrinted>2015-08-26T03:13:19Z</cp:lastPrinted>
  <dcterms:created xsi:type="dcterms:W3CDTF">2015-08-19T15:04:14Z</dcterms:created>
  <dcterms:modified xsi:type="dcterms:W3CDTF">2015-11-16T07:51:29Z</dcterms:modified>
</cp:coreProperties>
</file>